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2256" y="-102"/>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5EF8E9-A5B4-4951-8A16-08871B6447D2}" type="datetimeFigureOut">
              <a:rPr lang="en-US" smtClean="0"/>
              <a:t>8/29/2017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A56EA0-1B6F-4FF3-9298-64C8F48332A7}" type="slidenum">
              <a:rPr lang="en-US" smtClean="0"/>
              <a:t>‹#›</a:t>
            </a:fld>
            <a:endParaRPr lang="en-US"/>
          </a:p>
        </p:txBody>
      </p:sp>
    </p:spTree>
    <p:extLst>
      <p:ext uri="{BB962C8B-B14F-4D97-AF65-F5344CB8AC3E}">
        <p14:creationId xmlns:p14="http://schemas.microsoft.com/office/powerpoint/2010/main" val="1329334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5EF8E9-A5B4-4951-8A16-08871B6447D2}" type="datetimeFigureOut">
              <a:rPr lang="en-US" smtClean="0"/>
              <a:t>8/29/2017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A56EA0-1B6F-4FF3-9298-64C8F48332A7}" type="slidenum">
              <a:rPr lang="en-US" smtClean="0"/>
              <a:t>‹#›</a:t>
            </a:fld>
            <a:endParaRPr lang="en-US"/>
          </a:p>
        </p:txBody>
      </p:sp>
    </p:spTree>
    <p:extLst>
      <p:ext uri="{BB962C8B-B14F-4D97-AF65-F5344CB8AC3E}">
        <p14:creationId xmlns:p14="http://schemas.microsoft.com/office/powerpoint/2010/main" val="3821410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5EF8E9-A5B4-4951-8A16-08871B6447D2}" type="datetimeFigureOut">
              <a:rPr lang="en-US" smtClean="0"/>
              <a:t>8/29/2017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A56EA0-1B6F-4FF3-9298-64C8F48332A7}" type="slidenum">
              <a:rPr lang="en-US" smtClean="0"/>
              <a:t>‹#›</a:t>
            </a:fld>
            <a:endParaRPr lang="en-US"/>
          </a:p>
        </p:txBody>
      </p:sp>
    </p:spTree>
    <p:extLst>
      <p:ext uri="{BB962C8B-B14F-4D97-AF65-F5344CB8AC3E}">
        <p14:creationId xmlns:p14="http://schemas.microsoft.com/office/powerpoint/2010/main" val="2265122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5EF8E9-A5B4-4951-8A16-08871B6447D2}" type="datetimeFigureOut">
              <a:rPr lang="en-US" smtClean="0"/>
              <a:t>8/29/2017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A56EA0-1B6F-4FF3-9298-64C8F48332A7}" type="slidenum">
              <a:rPr lang="en-US" smtClean="0"/>
              <a:t>‹#›</a:t>
            </a:fld>
            <a:endParaRPr lang="en-US"/>
          </a:p>
        </p:txBody>
      </p:sp>
    </p:spTree>
    <p:extLst>
      <p:ext uri="{BB962C8B-B14F-4D97-AF65-F5344CB8AC3E}">
        <p14:creationId xmlns:p14="http://schemas.microsoft.com/office/powerpoint/2010/main" val="1254247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5EF8E9-A5B4-4951-8A16-08871B6447D2}" type="datetimeFigureOut">
              <a:rPr lang="en-US" smtClean="0"/>
              <a:t>8/29/2017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A56EA0-1B6F-4FF3-9298-64C8F48332A7}" type="slidenum">
              <a:rPr lang="en-US" smtClean="0"/>
              <a:t>‹#›</a:t>
            </a:fld>
            <a:endParaRPr lang="en-US"/>
          </a:p>
        </p:txBody>
      </p:sp>
    </p:spTree>
    <p:extLst>
      <p:ext uri="{BB962C8B-B14F-4D97-AF65-F5344CB8AC3E}">
        <p14:creationId xmlns:p14="http://schemas.microsoft.com/office/powerpoint/2010/main" val="2944162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5EF8E9-A5B4-4951-8A16-08871B6447D2}" type="datetimeFigureOut">
              <a:rPr lang="en-US" smtClean="0"/>
              <a:t>8/29/2017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A56EA0-1B6F-4FF3-9298-64C8F48332A7}" type="slidenum">
              <a:rPr lang="en-US" smtClean="0"/>
              <a:t>‹#›</a:t>
            </a:fld>
            <a:endParaRPr lang="en-US"/>
          </a:p>
        </p:txBody>
      </p:sp>
    </p:spTree>
    <p:extLst>
      <p:ext uri="{BB962C8B-B14F-4D97-AF65-F5344CB8AC3E}">
        <p14:creationId xmlns:p14="http://schemas.microsoft.com/office/powerpoint/2010/main" val="2753980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5EF8E9-A5B4-4951-8A16-08871B6447D2}" type="datetimeFigureOut">
              <a:rPr lang="en-US" smtClean="0"/>
              <a:t>8/29/2017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A56EA0-1B6F-4FF3-9298-64C8F48332A7}" type="slidenum">
              <a:rPr lang="en-US" smtClean="0"/>
              <a:t>‹#›</a:t>
            </a:fld>
            <a:endParaRPr lang="en-US"/>
          </a:p>
        </p:txBody>
      </p:sp>
    </p:spTree>
    <p:extLst>
      <p:ext uri="{BB962C8B-B14F-4D97-AF65-F5344CB8AC3E}">
        <p14:creationId xmlns:p14="http://schemas.microsoft.com/office/powerpoint/2010/main" val="3732620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5EF8E9-A5B4-4951-8A16-08871B6447D2}" type="datetimeFigureOut">
              <a:rPr lang="en-US" smtClean="0"/>
              <a:t>8/29/2017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A56EA0-1B6F-4FF3-9298-64C8F48332A7}" type="slidenum">
              <a:rPr lang="en-US" smtClean="0"/>
              <a:t>‹#›</a:t>
            </a:fld>
            <a:endParaRPr lang="en-US"/>
          </a:p>
        </p:txBody>
      </p:sp>
    </p:spTree>
    <p:extLst>
      <p:ext uri="{BB962C8B-B14F-4D97-AF65-F5344CB8AC3E}">
        <p14:creationId xmlns:p14="http://schemas.microsoft.com/office/powerpoint/2010/main" val="638752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5EF8E9-A5B4-4951-8A16-08871B6447D2}" type="datetimeFigureOut">
              <a:rPr lang="en-US" smtClean="0"/>
              <a:t>8/29/2017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A56EA0-1B6F-4FF3-9298-64C8F48332A7}" type="slidenum">
              <a:rPr lang="en-US" smtClean="0"/>
              <a:t>‹#›</a:t>
            </a:fld>
            <a:endParaRPr lang="en-US"/>
          </a:p>
        </p:txBody>
      </p:sp>
    </p:spTree>
    <p:extLst>
      <p:ext uri="{BB962C8B-B14F-4D97-AF65-F5344CB8AC3E}">
        <p14:creationId xmlns:p14="http://schemas.microsoft.com/office/powerpoint/2010/main" val="263893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5EF8E9-A5B4-4951-8A16-08871B6447D2}" type="datetimeFigureOut">
              <a:rPr lang="en-US" smtClean="0"/>
              <a:t>8/29/2017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A56EA0-1B6F-4FF3-9298-64C8F48332A7}" type="slidenum">
              <a:rPr lang="en-US" smtClean="0"/>
              <a:t>‹#›</a:t>
            </a:fld>
            <a:endParaRPr lang="en-US"/>
          </a:p>
        </p:txBody>
      </p:sp>
    </p:spTree>
    <p:extLst>
      <p:ext uri="{BB962C8B-B14F-4D97-AF65-F5344CB8AC3E}">
        <p14:creationId xmlns:p14="http://schemas.microsoft.com/office/powerpoint/2010/main" val="2759962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5EF8E9-A5B4-4951-8A16-08871B6447D2}" type="datetimeFigureOut">
              <a:rPr lang="en-US" smtClean="0"/>
              <a:t>8/29/2017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A56EA0-1B6F-4FF3-9298-64C8F48332A7}" type="slidenum">
              <a:rPr lang="en-US" smtClean="0"/>
              <a:t>‹#›</a:t>
            </a:fld>
            <a:endParaRPr lang="en-US"/>
          </a:p>
        </p:txBody>
      </p:sp>
    </p:spTree>
    <p:extLst>
      <p:ext uri="{BB962C8B-B14F-4D97-AF65-F5344CB8AC3E}">
        <p14:creationId xmlns:p14="http://schemas.microsoft.com/office/powerpoint/2010/main" val="234592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805EF8E9-A5B4-4951-8A16-08871B6447D2}" type="datetimeFigureOut">
              <a:rPr lang="en-US" smtClean="0"/>
              <a:t>8/29/2017</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8A56EA0-1B6F-4FF3-9298-64C8F48332A7}" type="slidenum">
              <a:rPr lang="en-US" smtClean="0"/>
              <a:t>‹#›</a:t>
            </a:fld>
            <a:endParaRPr lang="en-US"/>
          </a:p>
        </p:txBody>
      </p:sp>
    </p:spTree>
    <p:extLst>
      <p:ext uri="{BB962C8B-B14F-4D97-AF65-F5344CB8AC3E}">
        <p14:creationId xmlns:p14="http://schemas.microsoft.com/office/powerpoint/2010/main" val="4180741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740" y="-131109"/>
            <a:ext cx="6858000" cy="9142645"/>
          </a:xfrm>
          <a:prstGeom prst="rect">
            <a:avLst/>
          </a:prstGeom>
        </p:spPr>
      </p:pic>
      <p:sp>
        <p:nvSpPr>
          <p:cNvPr id="5" name="TextBox 4"/>
          <p:cNvSpPr txBox="1"/>
          <p:nvPr/>
        </p:nvSpPr>
        <p:spPr>
          <a:xfrm>
            <a:off x="1450105" y="433948"/>
            <a:ext cx="3889420" cy="584776"/>
          </a:xfrm>
          <a:prstGeom prst="rect">
            <a:avLst/>
          </a:prstGeom>
          <a:noFill/>
        </p:spPr>
        <p:txBody>
          <a:bodyPr wrap="square" rtlCol="0">
            <a:spAutoFit/>
          </a:bodyPr>
          <a:lstStyle/>
          <a:p>
            <a:pPr algn="ctr"/>
            <a:r>
              <a:rPr lang="en-US" sz="3200" b="1" dirty="0" smtClean="0">
                <a:latin typeface="bromello"/>
                <a:cs typeface="bromello"/>
              </a:rPr>
              <a:t>Ms. Rutha</a:t>
            </a:r>
            <a:endParaRPr lang="en-US" sz="3200" b="1" dirty="0">
              <a:latin typeface="bromello"/>
              <a:cs typeface="bromello"/>
            </a:endParaRPr>
          </a:p>
        </p:txBody>
      </p:sp>
      <p:sp>
        <p:nvSpPr>
          <p:cNvPr id="6" name="TextBox 5"/>
          <p:cNvSpPr txBox="1"/>
          <p:nvPr/>
        </p:nvSpPr>
        <p:spPr>
          <a:xfrm>
            <a:off x="0" y="0"/>
            <a:ext cx="6858000" cy="553998"/>
          </a:xfrm>
          <a:prstGeom prst="rect">
            <a:avLst/>
          </a:prstGeom>
          <a:noFill/>
        </p:spPr>
        <p:txBody>
          <a:bodyPr wrap="square" rtlCol="0">
            <a:spAutoFit/>
          </a:bodyPr>
          <a:lstStyle/>
          <a:p>
            <a:pPr algn="ctr"/>
            <a:r>
              <a:rPr lang="en-US" sz="3000" dirty="0" smtClean="0">
                <a:latin typeface="Stylish Calligraphy Demo"/>
                <a:cs typeface="Stylish Calligraphy Demo"/>
              </a:rPr>
              <a:t>Eighth Grade English </a:t>
            </a:r>
            <a:endParaRPr lang="en-US" sz="3000" b="1" dirty="0">
              <a:latin typeface="Stylish Calligraphy Demo"/>
              <a:cs typeface="Stylish Calligraphy Demo"/>
            </a:endParaRPr>
          </a:p>
        </p:txBody>
      </p:sp>
      <p:sp>
        <p:nvSpPr>
          <p:cNvPr id="7" name="Rectangle 6"/>
          <p:cNvSpPr/>
          <p:nvPr/>
        </p:nvSpPr>
        <p:spPr>
          <a:xfrm>
            <a:off x="8672" y="847758"/>
            <a:ext cx="6849328" cy="400110"/>
          </a:xfrm>
          <a:prstGeom prst="rect">
            <a:avLst/>
          </a:prstGeom>
        </p:spPr>
        <p:txBody>
          <a:bodyPr wrap="square">
            <a:spAutoFit/>
          </a:bodyPr>
          <a:lstStyle/>
          <a:p>
            <a:r>
              <a:rPr lang="en-US" sz="2000" dirty="0" smtClean="0">
                <a:latin typeface="PBCoffeeBeforeTalkie"/>
                <a:cs typeface="PBCoffeeBeforeTalkie"/>
              </a:rPr>
              <a:t>-----------------------------------------------------------------------</a:t>
            </a:r>
            <a:endParaRPr lang="en-US" sz="2000" dirty="0"/>
          </a:p>
        </p:txBody>
      </p:sp>
      <p:sp>
        <p:nvSpPr>
          <p:cNvPr id="8" name="TextBox 7"/>
          <p:cNvSpPr txBox="1"/>
          <p:nvPr/>
        </p:nvSpPr>
        <p:spPr>
          <a:xfrm>
            <a:off x="-4" y="973204"/>
            <a:ext cx="3282035" cy="1985159"/>
          </a:xfrm>
          <a:prstGeom prst="rect">
            <a:avLst/>
          </a:prstGeom>
          <a:noFill/>
        </p:spPr>
        <p:txBody>
          <a:bodyPr wrap="square" rtlCol="0">
            <a:spAutoFit/>
          </a:bodyPr>
          <a:lstStyle/>
          <a:p>
            <a:r>
              <a:rPr lang="en-US" sz="3400" dirty="0">
                <a:latin typeface="bromello"/>
                <a:cs typeface="bromello"/>
              </a:rPr>
              <a:t>c</a:t>
            </a:r>
            <a:r>
              <a:rPr lang="en-US" sz="3400" dirty="0" smtClean="0">
                <a:latin typeface="bromello"/>
                <a:cs typeface="bromello"/>
              </a:rPr>
              <a:t>ommunication</a:t>
            </a:r>
            <a:r>
              <a:rPr lang="en-US" sz="3000" b="1" dirty="0" smtClean="0">
                <a:latin typeface="PBCoffeeBeforeTalkie"/>
                <a:cs typeface="PBCoffeeBeforeTalkie"/>
              </a:rPr>
              <a:t> </a:t>
            </a:r>
          </a:p>
          <a:p>
            <a:r>
              <a:rPr lang="en-US" sz="2500" dirty="0" smtClean="0">
                <a:latin typeface="KG Somebody That I Used to Know"/>
                <a:cs typeface="KG Somebody That I Used to Know"/>
              </a:rPr>
              <a:t>with the teacher</a:t>
            </a:r>
          </a:p>
          <a:p>
            <a:r>
              <a:rPr lang="en-US" sz="1600" dirty="0" smtClean="0">
                <a:latin typeface="KG Wake Me Up"/>
                <a:cs typeface="KG Wake Me Up"/>
              </a:rPr>
              <a:t>1  </a:t>
            </a:r>
            <a:r>
              <a:rPr lang="en-US" sz="1600" dirty="0" smtClean="0">
                <a:latin typeface="KG Call Me Maybe"/>
                <a:cs typeface="KG Wake Me Up"/>
              </a:rPr>
              <a:t>stacie.rutha@uticak12.org</a:t>
            </a:r>
            <a:endParaRPr lang="en-US" sz="1600" dirty="0">
              <a:latin typeface="KG Call Me Maybe"/>
              <a:cs typeface="KG Call Me Maybe"/>
            </a:endParaRPr>
          </a:p>
          <a:p>
            <a:r>
              <a:rPr lang="en-US" sz="1600" dirty="0">
                <a:latin typeface="KG Wake Me Up"/>
                <a:cs typeface="KG Wake Me Up"/>
              </a:rPr>
              <a:t>2</a:t>
            </a:r>
            <a:r>
              <a:rPr lang="en-US" sz="1600" dirty="0">
                <a:latin typeface="Century Gothic"/>
                <a:cs typeface="Century Gothic"/>
              </a:rPr>
              <a:t>  </a:t>
            </a:r>
            <a:r>
              <a:rPr lang="en-US" sz="1600" dirty="0" smtClean="0">
                <a:latin typeface="KG Call Me Maybe"/>
                <a:cs typeface="KG Call Me Maybe"/>
              </a:rPr>
              <a:t>Remind1 app </a:t>
            </a:r>
            <a:r>
              <a:rPr lang="en-US" sz="1600" dirty="0">
                <a:latin typeface="KG Call Me Maybe"/>
                <a:cs typeface="KG Call Me Maybe"/>
              </a:rPr>
              <a:t>chat</a:t>
            </a:r>
          </a:p>
          <a:p>
            <a:r>
              <a:rPr lang="en-US" sz="1600" dirty="0" smtClean="0">
                <a:latin typeface="KG Wake Me Up" panose="02000000000000000000" pitchFamily="2" charset="0"/>
                <a:cs typeface="KG Call Me Maybe"/>
              </a:rPr>
              <a:t>3  </a:t>
            </a:r>
            <a:r>
              <a:rPr lang="en-US" sz="1600" dirty="0" smtClean="0">
                <a:latin typeface="KG Call Me Maybe"/>
                <a:cs typeface="KG Call Me Maybe"/>
              </a:rPr>
              <a:t>(586) 797-3370</a:t>
            </a:r>
          </a:p>
          <a:p>
            <a:r>
              <a:rPr lang="en-US" sz="1600" dirty="0" smtClean="0">
                <a:latin typeface="KG Wake Me Up" panose="02000000000000000000" pitchFamily="2" charset="0"/>
                <a:cs typeface="KG Call Me Maybe"/>
              </a:rPr>
              <a:t>4   </a:t>
            </a:r>
            <a:r>
              <a:rPr lang="en-US" sz="1600" dirty="0" smtClean="0">
                <a:latin typeface="KG Call Me Maybe"/>
                <a:cs typeface="KG Call Me Maybe"/>
              </a:rPr>
              <a:t>Website: msrutha.</a:t>
            </a:r>
            <a:r>
              <a:rPr lang="en-US" sz="1600" dirty="0" err="1" smtClean="0">
                <a:latin typeface="KG Call Me Maybe"/>
                <a:cs typeface="KG Call Me Maybe"/>
              </a:rPr>
              <a:t>weebly</a:t>
            </a:r>
            <a:r>
              <a:rPr lang="en-US" sz="1600" dirty="0" smtClean="0">
                <a:latin typeface="KG Call Me Maybe"/>
                <a:cs typeface="KG Call Me Maybe"/>
              </a:rPr>
              <a:t>..com</a:t>
            </a:r>
            <a:endParaRPr lang="en-US" sz="1600" dirty="0">
              <a:latin typeface="KG Call Me Maybe"/>
              <a:cs typeface="KG Call Me Maybe"/>
            </a:endParaRPr>
          </a:p>
        </p:txBody>
      </p:sp>
      <p:sp>
        <p:nvSpPr>
          <p:cNvPr id="9" name="Rectangle 8"/>
          <p:cNvSpPr/>
          <p:nvPr/>
        </p:nvSpPr>
        <p:spPr>
          <a:xfrm>
            <a:off x="56436" y="2789085"/>
            <a:ext cx="3273359" cy="400110"/>
          </a:xfrm>
          <a:prstGeom prst="rect">
            <a:avLst/>
          </a:prstGeom>
        </p:spPr>
        <p:txBody>
          <a:bodyPr wrap="square">
            <a:spAutoFit/>
          </a:bodyPr>
          <a:lstStyle/>
          <a:p>
            <a:r>
              <a:rPr lang="en-US" sz="2000" dirty="0" smtClean="0">
                <a:latin typeface="PBCoffeeBeforeTalkie"/>
                <a:cs typeface="PBCoffeeBeforeTalkie"/>
              </a:rPr>
              <a:t>---------------------------------</a:t>
            </a:r>
            <a:endParaRPr lang="en-US" sz="2000" dirty="0"/>
          </a:p>
        </p:txBody>
      </p:sp>
      <p:sp>
        <p:nvSpPr>
          <p:cNvPr id="10" name="Rectangle 9"/>
          <p:cNvSpPr/>
          <p:nvPr/>
        </p:nvSpPr>
        <p:spPr>
          <a:xfrm>
            <a:off x="3451806" y="2789085"/>
            <a:ext cx="3273359" cy="400110"/>
          </a:xfrm>
          <a:prstGeom prst="rect">
            <a:avLst/>
          </a:prstGeom>
        </p:spPr>
        <p:txBody>
          <a:bodyPr wrap="square">
            <a:spAutoFit/>
          </a:bodyPr>
          <a:lstStyle/>
          <a:p>
            <a:r>
              <a:rPr lang="en-US" sz="2000" dirty="0" smtClean="0">
                <a:latin typeface="PBCoffeeBeforeTalkie"/>
                <a:cs typeface="PBCoffeeBeforeTalkie"/>
              </a:rPr>
              <a:t>---------------------------------</a:t>
            </a:r>
            <a:endParaRPr lang="en-US" sz="2000" dirty="0"/>
          </a:p>
        </p:txBody>
      </p:sp>
      <p:sp>
        <p:nvSpPr>
          <p:cNvPr id="11" name="Rectangle 10"/>
          <p:cNvSpPr/>
          <p:nvPr/>
        </p:nvSpPr>
        <p:spPr>
          <a:xfrm>
            <a:off x="5680399" y="1473164"/>
            <a:ext cx="1005139" cy="830997"/>
          </a:xfrm>
          <a:prstGeom prst="rect">
            <a:avLst/>
          </a:prstGeom>
        </p:spPr>
        <p:txBody>
          <a:bodyPr wrap="square">
            <a:spAutoFit/>
          </a:bodyPr>
          <a:lstStyle/>
          <a:p>
            <a:pPr algn="ctr"/>
            <a:r>
              <a:rPr lang="en-US" sz="1900" dirty="0" smtClean="0">
                <a:latin typeface="bromello"/>
                <a:cs typeface="bromello"/>
              </a:rPr>
              <a:t>eighth </a:t>
            </a:r>
          </a:p>
          <a:p>
            <a:pPr algn="ctr"/>
            <a:r>
              <a:rPr lang="en-US" sz="1900" dirty="0" smtClean="0">
                <a:latin typeface="bromello"/>
                <a:cs typeface="bromello"/>
              </a:rPr>
              <a:t>grade </a:t>
            </a:r>
          </a:p>
          <a:p>
            <a:pPr algn="ctr"/>
            <a:endParaRPr lang="en-US" sz="1000" dirty="0" smtClean="0">
              <a:latin typeface="Century Gothic"/>
              <a:cs typeface="Century Gothic"/>
            </a:endParaRPr>
          </a:p>
        </p:txBody>
      </p:sp>
      <p:sp>
        <p:nvSpPr>
          <p:cNvPr id="12" name="Rectangle 11"/>
          <p:cNvSpPr/>
          <p:nvPr/>
        </p:nvSpPr>
        <p:spPr>
          <a:xfrm>
            <a:off x="5680400" y="2048934"/>
            <a:ext cx="1005137" cy="523220"/>
          </a:xfrm>
          <a:prstGeom prst="rect">
            <a:avLst/>
          </a:prstGeom>
        </p:spPr>
        <p:txBody>
          <a:bodyPr wrap="square">
            <a:spAutoFit/>
          </a:bodyPr>
          <a:lstStyle/>
          <a:p>
            <a:pPr algn="ctr"/>
            <a:r>
              <a:rPr lang="en-US" sz="1400" dirty="0">
                <a:latin typeface="KG Call Me Maybe"/>
                <a:cs typeface="KG Call Me Maybe"/>
              </a:rPr>
              <a:t>Text </a:t>
            </a:r>
            <a:r>
              <a:rPr lang="en-US" sz="1400" dirty="0" smtClean="0">
                <a:latin typeface="KG Call Me Maybe"/>
                <a:cs typeface="KG Call Me Maybe"/>
              </a:rPr>
              <a:t>@</a:t>
            </a:r>
            <a:r>
              <a:rPr lang="en-US" sz="1400" dirty="0" err="1" smtClean="0">
                <a:latin typeface="KG Call Me Maybe"/>
                <a:cs typeface="KG Call Me Maybe"/>
              </a:rPr>
              <a:t>msrutha</a:t>
            </a:r>
            <a:endParaRPr lang="en-US" sz="1400" dirty="0" smtClean="0">
              <a:latin typeface="KG Call Me Maybe"/>
              <a:cs typeface="KG Call Me Maybe"/>
            </a:endParaRPr>
          </a:p>
          <a:p>
            <a:pPr algn="ctr"/>
            <a:r>
              <a:rPr lang="en-US" sz="1400" dirty="0" smtClean="0">
                <a:latin typeface="KG Call Me Maybe"/>
                <a:cs typeface="KG Call Me Maybe"/>
              </a:rPr>
              <a:t> </a:t>
            </a:r>
            <a:r>
              <a:rPr lang="en-US" sz="1400" dirty="0">
                <a:latin typeface="KG Call Me Maybe"/>
                <a:cs typeface="KG Call Me Maybe"/>
              </a:rPr>
              <a:t>to </a:t>
            </a:r>
            <a:r>
              <a:rPr lang="en-US" sz="1400" dirty="0" smtClean="0">
                <a:latin typeface="KG Call Me Maybe"/>
                <a:cs typeface="KG Call Me Maybe"/>
              </a:rPr>
              <a:t>81010</a:t>
            </a:r>
            <a:endParaRPr lang="en-US" sz="1400" dirty="0">
              <a:latin typeface="KG Call Me Maybe"/>
              <a:cs typeface="KG Call Me Maybe"/>
            </a:endParaRPr>
          </a:p>
        </p:txBody>
      </p:sp>
      <p:sp>
        <p:nvSpPr>
          <p:cNvPr id="13" name="Rectangle 12"/>
          <p:cNvSpPr/>
          <p:nvPr/>
        </p:nvSpPr>
        <p:spPr>
          <a:xfrm>
            <a:off x="8672" y="847758"/>
            <a:ext cx="6849328" cy="400110"/>
          </a:xfrm>
          <a:prstGeom prst="rect">
            <a:avLst/>
          </a:prstGeom>
        </p:spPr>
        <p:txBody>
          <a:bodyPr wrap="square">
            <a:spAutoFit/>
          </a:bodyPr>
          <a:lstStyle/>
          <a:p>
            <a:r>
              <a:rPr lang="en-US" sz="2000" dirty="0" smtClean="0">
                <a:latin typeface="PBCoffeeBeforeTalkie"/>
                <a:cs typeface="PBCoffeeBeforeTalkie"/>
              </a:rPr>
              <a:t>-----------------------------------------------------------------------</a:t>
            </a:r>
            <a:endParaRPr lang="en-US" sz="2000" dirty="0"/>
          </a:p>
        </p:txBody>
      </p:sp>
      <p:sp>
        <p:nvSpPr>
          <p:cNvPr id="14" name="Pentagon 13"/>
          <p:cNvSpPr/>
          <p:nvPr/>
        </p:nvSpPr>
        <p:spPr>
          <a:xfrm>
            <a:off x="2965283" y="2450532"/>
            <a:ext cx="705018" cy="304800"/>
          </a:xfrm>
          <a:prstGeom prst="homePlate">
            <a:avLst/>
          </a:prstGeom>
          <a:solidFill>
            <a:schemeClr val="bg1">
              <a:lumMod val="75000"/>
            </a:schemeClr>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Rectangle 14"/>
          <p:cNvSpPr/>
          <p:nvPr/>
        </p:nvSpPr>
        <p:spPr>
          <a:xfrm>
            <a:off x="56436" y="2789085"/>
            <a:ext cx="3273359" cy="400110"/>
          </a:xfrm>
          <a:prstGeom prst="rect">
            <a:avLst/>
          </a:prstGeom>
        </p:spPr>
        <p:txBody>
          <a:bodyPr wrap="square">
            <a:spAutoFit/>
          </a:bodyPr>
          <a:lstStyle/>
          <a:p>
            <a:r>
              <a:rPr lang="en-US" sz="2000" dirty="0" smtClean="0">
                <a:latin typeface="PBCoffeeBeforeTalkie"/>
                <a:cs typeface="PBCoffeeBeforeTalkie"/>
              </a:rPr>
              <a:t>---------------------------------</a:t>
            </a:r>
            <a:endParaRPr lang="en-US" sz="2000" dirty="0"/>
          </a:p>
        </p:txBody>
      </p:sp>
      <p:sp>
        <p:nvSpPr>
          <p:cNvPr id="16" name="Rectangle 15"/>
          <p:cNvSpPr/>
          <p:nvPr/>
        </p:nvSpPr>
        <p:spPr>
          <a:xfrm>
            <a:off x="3451806" y="2789085"/>
            <a:ext cx="3273359" cy="400110"/>
          </a:xfrm>
          <a:prstGeom prst="rect">
            <a:avLst/>
          </a:prstGeom>
        </p:spPr>
        <p:txBody>
          <a:bodyPr wrap="square">
            <a:spAutoFit/>
          </a:bodyPr>
          <a:lstStyle/>
          <a:p>
            <a:r>
              <a:rPr lang="en-US" sz="2000" dirty="0" smtClean="0">
                <a:latin typeface="PBCoffeeBeforeTalkie"/>
                <a:cs typeface="PBCoffeeBeforeTalkie"/>
              </a:rPr>
              <a:t>---------------------------------</a:t>
            </a:r>
            <a:endParaRPr lang="en-US" sz="2000" dirty="0"/>
          </a:p>
        </p:txBody>
      </p:sp>
      <p:sp>
        <p:nvSpPr>
          <p:cNvPr id="17" name="Pentagon 16"/>
          <p:cNvSpPr/>
          <p:nvPr/>
        </p:nvSpPr>
        <p:spPr>
          <a:xfrm>
            <a:off x="2931795" y="3950147"/>
            <a:ext cx="700472" cy="351567"/>
          </a:xfrm>
          <a:prstGeom prst="homePlate">
            <a:avLst/>
          </a:prstGeom>
          <a:solidFill>
            <a:schemeClr val="bg1">
              <a:lumMod val="65000"/>
            </a:schemeClr>
          </a:solidFill>
          <a:ln>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TextBox 17"/>
          <p:cNvSpPr txBox="1"/>
          <p:nvPr/>
        </p:nvSpPr>
        <p:spPr>
          <a:xfrm>
            <a:off x="0" y="3131342"/>
            <a:ext cx="3106992" cy="615553"/>
          </a:xfrm>
          <a:prstGeom prst="rect">
            <a:avLst/>
          </a:prstGeom>
          <a:noFill/>
        </p:spPr>
        <p:txBody>
          <a:bodyPr wrap="square" rtlCol="0">
            <a:spAutoFit/>
          </a:bodyPr>
          <a:lstStyle/>
          <a:p>
            <a:r>
              <a:rPr lang="en-US" sz="3400" dirty="0">
                <a:latin typeface="bromello"/>
                <a:cs typeface="bromello"/>
              </a:rPr>
              <a:t>c</a:t>
            </a:r>
            <a:r>
              <a:rPr lang="en-US" sz="3400" dirty="0" smtClean="0">
                <a:latin typeface="bromello"/>
                <a:cs typeface="bromello"/>
              </a:rPr>
              <a:t>lass </a:t>
            </a:r>
            <a:r>
              <a:rPr lang="en-US" sz="3400" dirty="0">
                <a:latin typeface="bromello"/>
                <a:cs typeface="bromello"/>
              </a:rPr>
              <a:t>m</a:t>
            </a:r>
            <a:r>
              <a:rPr lang="en-US" sz="3400" dirty="0" smtClean="0">
                <a:latin typeface="bromello"/>
                <a:cs typeface="bromello"/>
              </a:rPr>
              <a:t>aterials</a:t>
            </a:r>
          </a:p>
        </p:txBody>
      </p:sp>
      <p:sp>
        <p:nvSpPr>
          <p:cNvPr id="19" name="TextBox 18"/>
          <p:cNvSpPr txBox="1"/>
          <p:nvPr/>
        </p:nvSpPr>
        <p:spPr>
          <a:xfrm rot="413096">
            <a:off x="1211399" y="3957963"/>
            <a:ext cx="1130358" cy="276999"/>
          </a:xfrm>
          <a:prstGeom prst="rect">
            <a:avLst/>
          </a:prstGeom>
          <a:noFill/>
        </p:spPr>
        <p:txBody>
          <a:bodyPr wrap="square" rtlCol="0">
            <a:spAutoFit/>
          </a:bodyPr>
          <a:lstStyle/>
          <a:p>
            <a:r>
              <a:rPr lang="en-US" sz="1200" dirty="0" smtClean="0">
                <a:latin typeface="APBCaramelCappuccino"/>
                <a:cs typeface="APBCaramelCappuccino"/>
              </a:rPr>
              <a:t>______</a:t>
            </a:r>
            <a:endParaRPr lang="en-US" sz="1200" dirty="0">
              <a:latin typeface="APBCaramelCappuccino"/>
              <a:cs typeface="APBCaramelCappuccino"/>
            </a:endParaRPr>
          </a:p>
        </p:txBody>
      </p:sp>
      <p:sp>
        <p:nvSpPr>
          <p:cNvPr id="20" name="TextBox 19"/>
          <p:cNvSpPr txBox="1"/>
          <p:nvPr/>
        </p:nvSpPr>
        <p:spPr>
          <a:xfrm>
            <a:off x="1207816" y="4163215"/>
            <a:ext cx="890126" cy="276999"/>
          </a:xfrm>
          <a:prstGeom prst="rect">
            <a:avLst/>
          </a:prstGeom>
          <a:noFill/>
        </p:spPr>
        <p:txBody>
          <a:bodyPr wrap="square" rtlCol="0">
            <a:spAutoFit/>
          </a:bodyPr>
          <a:lstStyle/>
          <a:p>
            <a:r>
              <a:rPr lang="en-US" sz="1200" dirty="0" smtClean="0">
                <a:latin typeface="APBCaramelCappuccino"/>
                <a:cs typeface="APBCaramelCappuccino"/>
              </a:rPr>
              <a:t>______</a:t>
            </a:r>
            <a:endParaRPr lang="en-US" sz="1200" dirty="0">
              <a:latin typeface="APBCaramelCappuccino"/>
              <a:cs typeface="APBCaramelCappuccino"/>
            </a:endParaRPr>
          </a:p>
        </p:txBody>
      </p:sp>
      <p:sp>
        <p:nvSpPr>
          <p:cNvPr id="21" name="TextBox 20"/>
          <p:cNvSpPr txBox="1"/>
          <p:nvPr/>
        </p:nvSpPr>
        <p:spPr>
          <a:xfrm rot="21232400">
            <a:off x="789633" y="4610943"/>
            <a:ext cx="1274669" cy="276999"/>
          </a:xfrm>
          <a:prstGeom prst="rect">
            <a:avLst/>
          </a:prstGeom>
          <a:noFill/>
        </p:spPr>
        <p:txBody>
          <a:bodyPr wrap="square" rtlCol="0">
            <a:spAutoFit/>
          </a:bodyPr>
          <a:lstStyle/>
          <a:p>
            <a:r>
              <a:rPr lang="en-US" sz="1200" dirty="0" smtClean="0">
                <a:latin typeface="APBCaramelCappuccino"/>
                <a:cs typeface="APBCaramelCappuccino"/>
              </a:rPr>
              <a:t>________</a:t>
            </a:r>
            <a:endParaRPr lang="en-US" sz="1200" dirty="0">
              <a:latin typeface="APBCaramelCappuccino"/>
              <a:cs typeface="APBCaramelCappuccino"/>
            </a:endParaRPr>
          </a:p>
        </p:txBody>
      </p:sp>
      <p:sp>
        <p:nvSpPr>
          <p:cNvPr id="22" name="TextBox 21"/>
          <p:cNvSpPr txBox="1"/>
          <p:nvPr/>
        </p:nvSpPr>
        <p:spPr>
          <a:xfrm rot="20872677">
            <a:off x="1462853" y="4957637"/>
            <a:ext cx="1483376" cy="278914"/>
          </a:xfrm>
          <a:prstGeom prst="rect">
            <a:avLst/>
          </a:prstGeom>
          <a:noFill/>
        </p:spPr>
        <p:txBody>
          <a:bodyPr wrap="square" rtlCol="0">
            <a:spAutoFit/>
          </a:bodyPr>
          <a:lstStyle/>
          <a:p>
            <a:r>
              <a:rPr lang="en-US" sz="1200" dirty="0" smtClean="0">
                <a:latin typeface="APBCaramelCappuccino"/>
                <a:cs typeface="APBCaramelCappuccino"/>
              </a:rPr>
              <a:t>__</a:t>
            </a:r>
            <a:endParaRPr lang="en-US" sz="1200" dirty="0">
              <a:latin typeface="APBCaramelCappuccino"/>
              <a:cs typeface="APBCaramelCappuccino"/>
            </a:endParaRPr>
          </a:p>
        </p:txBody>
      </p:sp>
      <p:sp>
        <p:nvSpPr>
          <p:cNvPr id="23" name="Rectangle 22"/>
          <p:cNvSpPr/>
          <p:nvPr/>
        </p:nvSpPr>
        <p:spPr>
          <a:xfrm>
            <a:off x="3339242" y="3059013"/>
            <a:ext cx="3528205" cy="615553"/>
          </a:xfrm>
          <a:prstGeom prst="rect">
            <a:avLst/>
          </a:prstGeom>
        </p:spPr>
        <p:txBody>
          <a:bodyPr wrap="square">
            <a:spAutoFit/>
          </a:bodyPr>
          <a:lstStyle/>
          <a:p>
            <a:pPr algn="ctr"/>
            <a:r>
              <a:rPr lang="en-US" sz="3400" dirty="0">
                <a:latin typeface="bromello"/>
                <a:cs typeface="bromello"/>
              </a:rPr>
              <a:t>B</a:t>
            </a:r>
            <a:r>
              <a:rPr lang="en-US" sz="3400" dirty="0" smtClean="0">
                <a:latin typeface="bromello"/>
                <a:cs typeface="bromello"/>
              </a:rPr>
              <a:t>inder Tabs</a:t>
            </a:r>
            <a:endParaRPr lang="en-US" sz="3400" dirty="0">
              <a:latin typeface="bromello"/>
              <a:cs typeface="bromello"/>
            </a:endParaRPr>
          </a:p>
        </p:txBody>
      </p:sp>
      <p:sp>
        <p:nvSpPr>
          <p:cNvPr id="24" name="Rectangle 23"/>
          <p:cNvSpPr/>
          <p:nvPr/>
        </p:nvSpPr>
        <p:spPr>
          <a:xfrm>
            <a:off x="3445378" y="3485285"/>
            <a:ext cx="442549" cy="2092881"/>
          </a:xfrm>
          <a:prstGeom prst="rect">
            <a:avLst/>
          </a:prstGeom>
        </p:spPr>
        <p:txBody>
          <a:bodyPr wrap="none">
            <a:spAutoFit/>
          </a:bodyPr>
          <a:lstStyle/>
          <a:p>
            <a:r>
              <a:rPr lang="en-US" sz="2600" dirty="0" smtClean="0">
                <a:latin typeface="KG Wake Me Up"/>
                <a:cs typeface="KG Wake Me Up"/>
              </a:rPr>
              <a:t>1</a:t>
            </a:r>
          </a:p>
          <a:p>
            <a:endParaRPr lang="en-US" sz="2600" dirty="0">
              <a:latin typeface="KG Wake Me Up"/>
              <a:cs typeface="KG Wake Me Up"/>
            </a:endParaRPr>
          </a:p>
          <a:p>
            <a:r>
              <a:rPr lang="en-US" sz="2600" dirty="0" smtClean="0">
                <a:latin typeface="KG Wake Me Up"/>
                <a:cs typeface="KG Wake Me Up"/>
              </a:rPr>
              <a:t>2</a:t>
            </a:r>
          </a:p>
          <a:p>
            <a:endParaRPr lang="en-US" sz="2600" dirty="0" smtClean="0">
              <a:latin typeface="KG Wake Me Up"/>
              <a:cs typeface="KG Wake Me Up"/>
            </a:endParaRPr>
          </a:p>
          <a:p>
            <a:r>
              <a:rPr lang="en-US" sz="2600" dirty="0">
                <a:latin typeface="KG Wake Me Up"/>
                <a:cs typeface="KG Wake Me Up"/>
              </a:rPr>
              <a:t>3</a:t>
            </a:r>
            <a:endParaRPr lang="en-US" sz="2600" dirty="0"/>
          </a:p>
        </p:txBody>
      </p:sp>
      <p:sp>
        <p:nvSpPr>
          <p:cNvPr id="25" name="Rectangle 24"/>
          <p:cNvSpPr/>
          <p:nvPr/>
        </p:nvSpPr>
        <p:spPr>
          <a:xfrm>
            <a:off x="93141" y="5513693"/>
            <a:ext cx="2462323" cy="630942"/>
          </a:xfrm>
          <a:prstGeom prst="rect">
            <a:avLst/>
          </a:prstGeom>
        </p:spPr>
        <p:txBody>
          <a:bodyPr wrap="square">
            <a:spAutoFit/>
          </a:bodyPr>
          <a:lstStyle/>
          <a:p>
            <a:r>
              <a:rPr lang="en-US" sz="3500" dirty="0">
                <a:latin typeface="bromello"/>
                <a:cs typeface="bromello"/>
              </a:rPr>
              <a:t>g</a:t>
            </a:r>
            <a:r>
              <a:rPr lang="en-US" sz="3500" dirty="0" smtClean="0">
                <a:latin typeface="bromello"/>
                <a:cs typeface="bromello"/>
              </a:rPr>
              <a:t>rades</a:t>
            </a:r>
            <a:endParaRPr lang="en-US" sz="3500" dirty="0">
              <a:latin typeface="bromello"/>
              <a:cs typeface="bromello"/>
            </a:endParaRPr>
          </a:p>
        </p:txBody>
      </p:sp>
      <p:sp>
        <p:nvSpPr>
          <p:cNvPr id="26" name="Pentagon 25"/>
          <p:cNvSpPr/>
          <p:nvPr/>
        </p:nvSpPr>
        <p:spPr>
          <a:xfrm rot="10800000">
            <a:off x="2823074" y="7559076"/>
            <a:ext cx="763744" cy="342232"/>
          </a:xfrm>
          <a:prstGeom prst="homePlate">
            <a:avLst/>
          </a:prstGeom>
          <a:solidFill>
            <a:schemeClr val="tx1">
              <a:lumMod val="65000"/>
              <a:lumOff val="35000"/>
            </a:schemeClr>
          </a:solidFill>
          <a:ln>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Pentagon 27"/>
          <p:cNvSpPr/>
          <p:nvPr/>
        </p:nvSpPr>
        <p:spPr>
          <a:xfrm>
            <a:off x="2939120" y="6247524"/>
            <a:ext cx="731181" cy="322827"/>
          </a:xfrm>
          <a:prstGeom prst="homePlate">
            <a:avLst/>
          </a:prstGeom>
          <a:solidFill>
            <a:schemeClr val="tx1">
              <a:lumMod val="50000"/>
              <a:lumOff val="50000"/>
            </a:schemeClr>
          </a:solidFill>
          <a:ln>
            <a:solidFill>
              <a:schemeClr val="tx1">
                <a:lumMod val="50000"/>
                <a:lumOff val="5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3390329" y="5564400"/>
            <a:ext cx="3528205" cy="615553"/>
          </a:xfrm>
          <a:prstGeom prst="rect">
            <a:avLst/>
          </a:prstGeom>
        </p:spPr>
        <p:txBody>
          <a:bodyPr wrap="square">
            <a:spAutoFit/>
          </a:bodyPr>
          <a:lstStyle/>
          <a:p>
            <a:pPr algn="ctr"/>
            <a:r>
              <a:rPr lang="en-US" sz="3400" dirty="0" smtClean="0">
                <a:latin typeface="bromello"/>
                <a:cs typeface="bromello"/>
              </a:rPr>
              <a:t>Materials and essays</a:t>
            </a:r>
            <a:endParaRPr lang="en-US" sz="3400" dirty="0">
              <a:latin typeface="bromello"/>
              <a:cs typeface="bromello"/>
            </a:endParaRPr>
          </a:p>
        </p:txBody>
      </p:sp>
      <p:sp>
        <p:nvSpPr>
          <p:cNvPr id="30" name="Rectangle 29"/>
          <p:cNvSpPr/>
          <p:nvPr/>
        </p:nvSpPr>
        <p:spPr>
          <a:xfrm>
            <a:off x="-16740" y="8054664"/>
            <a:ext cx="3273359" cy="400110"/>
          </a:xfrm>
          <a:prstGeom prst="rect">
            <a:avLst/>
          </a:prstGeom>
        </p:spPr>
        <p:txBody>
          <a:bodyPr wrap="square">
            <a:spAutoFit/>
          </a:bodyPr>
          <a:lstStyle/>
          <a:p>
            <a:r>
              <a:rPr lang="en-US" sz="2000" dirty="0" smtClean="0">
                <a:latin typeface="PBCoffeeBeforeTalkie"/>
                <a:cs typeface="PBCoffeeBeforeTalkie"/>
              </a:rPr>
              <a:t>---------------------------------</a:t>
            </a:r>
            <a:endParaRPr lang="en-US" sz="2000" dirty="0"/>
          </a:p>
        </p:txBody>
      </p:sp>
      <p:sp>
        <p:nvSpPr>
          <p:cNvPr id="31" name="Rectangle 30"/>
          <p:cNvSpPr/>
          <p:nvPr/>
        </p:nvSpPr>
        <p:spPr>
          <a:xfrm>
            <a:off x="3466666" y="8054664"/>
            <a:ext cx="3273359" cy="400110"/>
          </a:xfrm>
          <a:prstGeom prst="rect">
            <a:avLst/>
          </a:prstGeom>
        </p:spPr>
        <p:txBody>
          <a:bodyPr wrap="square">
            <a:spAutoFit/>
          </a:bodyPr>
          <a:lstStyle/>
          <a:p>
            <a:r>
              <a:rPr lang="en-US" sz="2000" dirty="0" smtClean="0">
                <a:latin typeface="PBCoffeeBeforeTalkie"/>
                <a:cs typeface="PBCoffeeBeforeTalkie"/>
              </a:rPr>
              <a:t>---------------------------------</a:t>
            </a:r>
            <a:endParaRPr lang="en-US" sz="2000" dirty="0"/>
          </a:p>
        </p:txBody>
      </p:sp>
      <p:sp>
        <p:nvSpPr>
          <p:cNvPr id="32" name="Rectangle 31"/>
          <p:cNvSpPr/>
          <p:nvPr/>
        </p:nvSpPr>
        <p:spPr>
          <a:xfrm>
            <a:off x="56436" y="8352879"/>
            <a:ext cx="6629101" cy="707886"/>
          </a:xfrm>
          <a:prstGeom prst="rect">
            <a:avLst/>
          </a:prstGeom>
        </p:spPr>
        <p:txBody>
          <a:bodyPr wrap="square">
            <a:spAutoFit/>
          </a:bodyPr>
          <a:lstStyle/>
          <a:p>
            <a:r>
              <a:rPr lang="en-US" sz="4000" dirty="0" smtClean="0">
                <a:latin typeface="bromello"/>
                <a:cs typeface="bromello"/>
              </a:rPr>
              <a:t>Scholastic Online Code:   LMXGY</a:t>
            </a:r>
            <a:endParaRPr lang="en-US" sz="4000" dirty="0">
              <a:latin typeface="bromello"/>
              <a:cs typeface="bromello"/>
            </a:endParaRPr>
          </a:p>
        </p:txBody>
      </p:sp>
      <p:sp>
        <p:nvSpPr>
          <p:cNvPr id="33" name="TextBox 32"/>
          <p:cNvSpPr txBox="1"/>
          <p:nvPr/>
        </p:nvSpPr>
        <p:spPr>
          <a:xfrm rot="16200000">
            <a:off x="3070632" y="1679596"/>
            <a:ext cx="1852507" cy="830997"/>
          </a:xfrm>
          <a:prstGeom prst="rect">
            <a:avLst/>
          </a:prstGeom>
          <a:noFill/>
        </p:spPr>
        <p:txBody>
          <a:bodyPr wrap="square" rtlCol="0">
            <a:spAutoFit/>
          </a:bodyPr>
          <a:lstStyle/>
          <a:p>
            <a:pPr algn="r"/>
            <a:r>
              <a:rPr lang="en-US" sz="2400" dirty="0" smtClean="0">
                <a:latin typeface="bromello"/>
                <a:cs typeface="bromello"/>
              </a:rPr>
              <a:t>Text Message Alerts </a:t>
            </a:r>
          </a:p>
        </p:txBody>
      </p:sp>
      <p:sp>
        <p:nvSpPr>
          <p:cNvPr id="34" name="TextBox 33"/>
          <p:cNvSpPr txBox="1"/>
          <p:nvPr/>
        </p:nvSpPr>
        <p:spPr>
          <a:xfrm>
            <a:off x="-57972" y="3932990"/>
            <a:ext cx="1484940" cy="292388"/>
          </a:xfrm>
          <a:prstGeom prst="rect">
            <a:avLst/>
          </a:prstGeom>
          <a:noFill/>
        </p:spPr>
        <p:txBody>
          <a:bodyPr wrap="square" rtlCol="0">
            <a:spAutoFit/>
          </a:bodyPr>
          <a:lstStyle/>
          <a:p>
            <a:pPr algn="ctr"/>
            <a:r>
              <a:rPr lang="en-US" sz="1300" b="1" dirty="0" smtClean="0">
                <a:latin typeface="KG Call Me Maybe"/>
                <a:cs typeface="KG Call Me Maybe"/>
              </a:rPr>
              <a:t>1 composition  notebook</a:t>
            </a:r>
            <a:endParaRPr lang="en-US" sz="1300" b="1" dirty="0">
              <a:latin typeface="KG Call Me Maybe"/>
              <a:cs typeface="KG Call Me Maybe"/>
            </a:endParaRPr>
          </a:p>
        </p:txBody>
      </p:sp>
      <p:sp>
        <p:nvSpPr>
          <p:cNvPr id="35" name="TextBox 34"/>
          <p:cNvSpPr txBox="1"/>
          <p:nvPr/>
        </p:nvSpPr>
        <p:spPr>
          <a:xfrm>
            <a:off x="138436" y="4256501"/>
            <a:ext cx="1247874" cy="292388"/>
          </a:xfrm>
          <a:prstGeom prst="rect">
            <a:avLst/>
          </a:prstGeom>
          <a:noFill/>
        </p:spPr>
        <p:txBody>
          <a:bodyPr wrap="square" rtlCol="0">
            <a:spAutoFit/>
          </a:bodyPr>
          <a:lstStyle/>
          <a:p>
            <a:pPr algn="ctr"/>
            <a:r>
              <a:rPr lang="en-US" sz="1300" b="1" dirty="0" smtClean="0">
                <a:latin typeface="KG Call Me Maybe"/>
                <a:cs typeface="KG Call Me Maybe"/>
              </a:rPr>
              <a:t>Pencils </a:t>
            </a:r>
            <a:r>
              <a:rPr lang="en-US" sz="1300" b="1" dirty="0">
                <a:latin typeface="KG Call Me Maybe"/>
                <a:cs typeface="KG Call Me Maybe"/>
              </a:rPr>
              <a:t> </a:t>
            </a:r>
            <a:r>
              <a:rPr lang="en-US" sz="1300" b="1" dirty="0" smtClean="0">
                <a:latin typeface="KG Call Me Maybe"/>
                <a:cs typeface="KG Call Me Maybe"/>
              </a:rPr>
              <a:t>&amp; highlighters</a:t>
            </a:r>
            <a:endParaRPr lang="en-US" sz="1300" b="1" dirty="0">
              <a:latin typeface="KG Call Me Maybe"/>
              <a:cs typeface="KG Call Me Maybe"/>
            </a:endParaRPr>
          </a:p>
        </p:txBody>
      </p:sp>
      <p:sp>
        <p:nvSpPr>
          <p:cNvPr id="36" name="TextBox 35"/>
          <p:cNvSpPr txBox="1"/>
          <p:nvPr/>
        </p:nvSpPr>
        <p:spPr>
          <a:xfrm>
            <a:off x="38860" y="4604575"/>
            <a:ext cx="1097270" cy="492443"/>
          </a:xfrm>
          <a:prstGeom prst="rect">
            <a:avLst/>
          </a:prstGeom>
          <a:noFill/>
        </p:spPr>
        <p:txBody>
          <a:bodyPr wrap="square" rtlCol="0">
            <a:spAutoFit/>
          </a:bodyPr>
          <a:lstStyle/>
          <a:p>
            <a:pPr algn="ctr"/>
            <a:r>
              <a:rPr lang="en-US" sz="1300" b="1" dirty="0" smtClean="0">
                <a:latin typeface="KG Call Me Maybe"/>
                <a:cs typeface="KG Call Me Maybe"/>
              </a:rPr>
              <a:t>colored pencils, </a:t>
            </a:r>
          </a:p>
          <a:p>
            <a:pPr algn="ctr"/>
            <a:r>
              <a:rPr lang="en-US" sz="1300" b="1" dirty="0" smtClean="0">
                <a:latin typeface="KG Call Me Maybe"/>
                <a:cs typeface="KG Call Me Maybe"/>
              </a:rPr>
              <a:t>scissors, glue</a:t>
            </a:r>
            <a:endParaRPr lang="en-US" sz="1300" b="1" dirty="0">
              <a:latin typeface="KG Call Me Maybe"/>
              <a:cs typeface="KG Call Me Maybe"/>
            </a:endParaRPr>
          </a:p>
        </p:txBody>
      </p:sp>
      <p:sp>
        <p:nvSpPr>
          <p:cNvPr id="37" name="TextBox 36"/>
          <p:cNvSpPr txBox="1"/>
          <p:nvPr/>
        </p:nvSpPr>
        <p:spPr>
          <a:xfrm>
            <a:off x="3781568" y="577857"/>
            <a:ext cx="2592833" cy="461665"/>
          </a:xfrm>
          <a:prstGeom prst="rect">
            <a:avLst/>
          </a:prstGeom>
          <a:noFill/>
        </p:spPr>
        <p:txBody>
          <a:bodyPr wrap="square" rtlCol="0">
            <a:spAutoFit/>
          </a:bodyPr>
          <a:lstStyle/>
          <a:p>
            <a:pPr algn="ctr"/>
            <a:r>
              <a:rPr lang="en-US" sz="2400" b="1" dirty="0" smtClean="0">
                <a:latin typeface="KG Call Me Maybe" charset="0"/>
                <a:ea typeface="KG Call Me Maybe" charset="0"/>
                <a:cs typeface="KG Call Me Maybe" charset="0"/>
              </a:rPr>
              <a:t>-----  2018</a:t>
            </a:r>
            <a:endParaRPr lang="en-US" sz="2400" b="1" dirty="0">
              <a:latin typeface="KG Call Me Maybe" charset="0"/>
              <a:ea typeface="KG Call Me Maybe" charset="0"/>
              <a:cs typeface="KG Call Me Maybe" charset="0"/>
            </a:endParaRPr>
          </a:p>
        </p:txBody>
      </p:sp>
      <p:sp>
        <p:nvSpPr>
          <p:cNvPr id="38" name="Rectangle 37"/>
          <p:cNvSpPr/>
          <p:nvPr/>
        </p:nvSpPr>
        <p:spPr>
          <a:xfrm>
            <a:off x="1127341" y="577857"/>
            <a:ext cx="2051163" cy="461665"/>
          </a:xfrm>
          <a:prstGeom prst="rect">
            <a:avLst/>
          </a:prstGeom>
        </p:spPr>
        <p:txBody>
          <a:bodyPr wrap="square">
            <a:spAutoFit/>
          </a:bodyPr>
          <a:lstStyle/>
          <a:p>
            <a:r>
              <a:rPr lang="en-US" sz="2400" b="1" dirty="0" smtClean="0">
                <a:latin typeface="KG Call Me Maybe -skinny" charset="0"/>
                <a:ea typeface="KG Call Me Maybe -skinny" charset="0"/>
                <a:cs typeface="KG Call Me Maybe -skinny" charset="0"/>
              </a:rPr>
              <a:t>2017  -----</a:t>
            </a:r>
            <a:endParaRPr lang="en-US" sz="2400" b="1" dirty="0">
              <a:latin typeface="KG Call Me Maybe -skinny" charset="0"/>
              <a:ea typeface="KG Call Me Maybe -skinny" charset="0"/>
              <a:cs typeface="KG Call Me Maybe -skinny" charset="0"/>
            </a:endParaRPr>
          </a:p>
        </p:txBody>
      </p:sp>
      <p:sp>
        <p:nvSpPr>
          <p:cNvPr id="39" name="TextBox 38"/>
          <p:cNvSpPr txBox="1"/>
          <p:nvPr/>
        </p:nvSpPr>
        <p:spPr>
          <a:xfrm>
            <a:off x="262385" y="5108135"/>
            <a:ext cx="1729754" cy="292388"/>
          </a:xfrm>
          <a:prstGeom prst="rect">
            <a:avLst/>
          </a:prstGeom>
          <a:noFill/>
        </p:spPr>
        <p:txBody>
          <a:bodyPr wrap="square" rtlCol="0">
            <a:spAutoFit/>
          </a:bodyPr>
          <a:lstStyle/>
          <a:p>
            <a:r>
              <a:rPr lang="en-US" sz="1300" b="1" dirty="0" smtClean="0">
                <a:latin typeface="KG Call Me Maybe"/>
                <a:cs typeface="KG Call Me Maybe"/>
              </a:rPr>
              <a:t>3-inch binder with 3tabs</a:t>
            </a:r>
            <a:endParaRPr lang="en-US" sz="1300" b="1" dirty="0">
              <a:latin typeface="KG Call Me Maybe"/>
              <a:cs typeface="KG Call Me Maybe"/>
            </a:endParaRPr>
          </a:p>
        </p:txBody>
      </p:sp>
      <p:sp>
        <p:nvSpPr>
          <p:cNvPr id="40" name="TextBox 39"/>
          <p:cNvSpPr txBox="1"/>
          <p:nvPr/>
        </p:nvSpPr>
        <p:spPr>
          <a:xfrm>
            <a:off x="4190336" y="3652184"/>
            <a:ext cx="1992631" cy="369332"/>
          </a:xfrm>
          <a:prstGeom prst="rect">
            <a:avLst/>
          </a:prstGeom>
          <a:noFill/>
        </p:spPr>
        <p:txBody>
          <a:bodyPr wrap="square" rtlCol="0">
            <a:spAutoFit/>
          </a:bodyPr>
          <a:lstStyle/>
          <a:p>
            <a:r>
              <a:rPr lang="en-US" dirty="0" err="1" smtClean="0">
                <a:latin typeface="KG Call Me Maybe" panose="02000000000000000000" pitchFamily="2" charset="0"/>
              </a:rPr>
              <a:t>Bellwork</a:t>
            </a:r>
            <a:endParaRPr lang="en-US" dirty="0">
              <a:latin typeface="KG Call Me Maybe" panose="02000000000000000000" pitchFamily="2" charset="0"/>
            </a:endParaRPr>
          </a:p>
        </p:txBody>
      </p:sp>
      <p:sp>
        <p:nvSpPr>
          <p:cNvPr id="41" name="TextBox 40"/>
          <p:cNvSpPr txBox="1"/>
          <p:nvPr/>
        </p:nvSpPr>
        <p:spPr>
          <a:xfrm>
            <a:off x="4190336" y="4440214"/>
            <a:ext cx="2184065" cy="369332"/>
          </a:xfrm>
          <a:prstGeom prst="rect">
            <a:avLst/>
          </a:prstGeom>
          <a:noFill/>
        </p:spPr>
        <p:txBody>
          <a:bodyPr wrap="square" rtlCol="0">
            <a:spAutoFit/>
          </a:bodyPr>
          <a:lstStyle/>
          <a:p>
            <a:r>
              <a:rPr lang="en-US" dirty="0" smtClean="0">
                <a:latin typeface="KG Call Me Maybe" panose="02000000000000000000" pitchFamily="2" charset="0"/>
              </a:rPr>
              <a:t>Notes and Study Guides</a:t>
            </a:r>
            <a:endParaRPr lang="en-US" dirty="0">
              <a:latin typeface="KG Call Me Maybe" panose="02000000000000000000" pitchFamily="2" charset="0"/>
            </a:endParaRPr>
          </a:p>
        </p:txBody>
      </p:sp>
      <p:sp>
        <p:nvSpPr>
          <p:cNvPr id="42" name="TextBox 41"/>
          <p:cNvSpPr txBox="1"/>
          <p:nvPr/>
        </p:nvSpPr>
        <p:spPr>
          <a:xfrm>
            <a:off x="4230092" y="5069663"/>
            <a:ext cx="2104551" cy="369332"/>
          </a:xfrm>
          <a:prstGeom prst="rect">
            <a:avLst/>
          </a:prstGeom>
          <a:noFill/>
        </p:spPr>
        <p:txBody>
          <a:bodyPr wrap="square" rtlCol="0">
            <a:spAutoFit/>
          </a:bodyPr>
          <a:lstStyle/>
          <a:p>
            <a:r>
              <a:rPr lang="en-US" dirty="0" smtClean="0">
                <a:latin typeface="KG Call Me Maybe" panose="02000000000000000000" pitchFamily="2" charset="0"/>
              </a:rPr>
              <a:t>Returned Work</a:t>
            </a:r>
            <a:endParaRPr lang="en-US" dirty="0">
              <a:latin typeface="KG Call Me Maybe" panose="02000000000000000000" pitchFamily="2" charset="0"/>
            </a:endParaRPr>
          </a:p>
        </p:txBody>
      </p:sp>
      <p:sp>
        <p:nvSpPr>
          <p:cNvPr id="43" name="TextBox 42"/>
          <p:cNvSpPr txBox="1"/>
          <p:nvPr/>
        </p:nvSpPr>
        <p:spPr>
          <a:xfrm>
            <a:off x="236390" y="6131824"/>
            <a:ext cx="2968556" cy="1224951"/>
          </a:xfrm>
          <a:prstGeom prst="rect">
            <a:avLst/>
          </a:prstGeom>
          <a:noFill/>
        </p:spPr>
        <p:txBody>
          <a:bodyPr wrap="square" rtlCol="0">
            <a:spAutoFit/>
          </a:bodyPr>
          <a:lstStyle/>
          <a:p>
            <a:pPr algn="ctr">
              <a:lnSpc>
                <a:spcPct val="115000"/>
              </a:lnSpc>
            </a:pPr>
            <a:r>
              <a:rPr lang="en-US" sz="1400" dirty="0">
                <a:latin typeface="Century Gothic" panose="020B0502020202020204" pitchFamily="34" charset="0"/>
                <a:ea typeface="Calibri"/>
                <a:cs typeface="Times New Roman"/>
              </a:rPr>
              <a:t> </a:t>
            </a:r>
            <a:r>
              <a:rPr lang="en-US" sz="1400" b="1" dirty="0" smtClean="0">
                <a:latin typeface="Century Gothic" panose="020B0502020202020204" pitchFamily="34" charset="0"/>
                <a:ea typeface="Calibri"/>
                <a:cs typeface="Times New Roman"/>
              </a:rPr>
              <a:t>UCS </a:t>
            </a:r>
            <a:r>
              <a:rPr lang="en-US" sz="1400" b="1" dirty="0">
                <a:latin typeface="Century Gothic" panose="020B0502020202020204" pitchFamily="34" charset="0"/>
                <a:ea typeface="Calibri"/>
                <a:cs typeface="Times New Roman"/>
              </a:rPr>
              <a:t>Grading Scale</a:t>
            </a:r>
            <a:endParaRPr lang="en-US" sz="1400" dirty="0">
              <a:latin typeface="Century Gothic" panose="020B0502020202020204" pitchFamily="34" charset="0"/>
              <a:ea typeface="Calibri"/>
              <a:cs typeface="Times New Roman"/>
            </a:endParaRPr>
          </a:p>
          <a:p>
            <a:pPr>
              <a:lnSpc>
                <a:spcPct val="115000"/>
              </a:lnSpc>
            </a:pPr>
            <a:r>
              <a:rPr lang="en-US" sz="1000" dirty="0">
                <a:latin typeface="Century Gothic" panose="020B0502020202020204" pitchFamily="34" charset="0"/>
                <a:ea typeface="Calibri"/>
                <a:cs typeface="Times New Roman"/>
              </a:rPr>
              <a:t> </a:t>
            </a:r>
          </a:p>
          <a:p>
            <a:pPr>
              <a:lnSpc>
                <a:spcPct val="115000"/>
              </a:lnSpc>
            </a:pPr>
            <a:r>
              <a:rPr lang="en-US" sz="1000" dirty="0">
                <a:latin typeface="Century Gothic" panose="020B0502020202020204" pitchFamily="34" charset="0"/>
                <a:ea typeface="Calibri"/>
                <a:cs typeface="Times New Roman"/>
              </a:rPr>
              <a:t>100 – 94% - A      82-80% - B-        69-67% - D+</a:t>
            </a:r>
          </a:p>
          <a:p>
            <a:pPr>
              <a:lnSpc>
                <a:spcPct val="115000"/>
              </a:lnSpc>
            </a:pPr>
            <a:r>
              <a:rPr lang="en-US" sz="1000" dirty="0">
                <a:latin typeface="Century Gothic" panose="020B0502020202020204" pitchFamily="34" charset="0"/>
                <a:ea typeface="Calibri"/>
                <a:cs typeface="Times New Roman"/>
              </a:rPr>
              <a:t>93-90% - A-          79-77% - C+      66-63% - D</a:t>
            </a:r>
          </a:p>
          <a:p>
            <a:pPr>
              <a:lnSpc>
                <a:spcPct val="115000"/>
              </a:lnSpc>
            </a:pPr>
            <a:r>
              <a:rPr lang="en-US" sz="1000" dirty="0">
                <a:latin typeface="Century Gothic" panose="020B0502020202020204" pitchFamily="34" charset="0"/>
                <a:ea typeface="Calibri"/>
                <a:cs typeface="Times New Roman"/>
              </a:rPr>
              <a:t>89-87% - B+         76-73% - C         62-60% - D-</a:t>
            </a:r>
          </a:p>
          <a:p>
            <a:pPr>
              <a:lnSpc>
                <a:spcPct val="115000"/>
              </a:lnSpc>
            </a:pPr>
            <a:r>
              <a:rPr lang="en-US" sz="1000" dirty="0">
                <a:latin typeface="Century Gothic" panose="020B0502020202020204" pitchFamily="34" charset="0"/>
                <a:ea typeface="Calibri"/>
                <a:cs typeface="Times New Roman"/>
              </a:rPr>
              <a:t>86-83% - B            72-70% - C-       59 – 0% - F</a:t>
            </a:r>
          </a:p>
        </p:txBody>
      </p:sp>
      <p:sp>
        <p:nvSpPr>
          <p:cNvPr id="44" name="TextBox 43"/>
          <p:cNvSpPr txBox="1"/>
          <p:nvPr/>
        </p:nvSpPr>
        <p:spPr>
          <a:xfrm>
            <a:off x="134630" y="7655087"/>
            <a:ext cx="2702897" cy="246221"/>
          </a:xfrm>
          <a:prstGeom prst="rect">
            <a:avLst/>
          </a:prstGeom>
          <a:noFill/>
        </p:spPr>
        <p:txBody>
          <a:bodyPr wrap="square" rtlCol="0">
            <a:spAutoFit/>
          </a:bodyPr>
          <a:lstStyle/>
          <a:p>
            <a:r>
              <a:rPr lang="en-US" sz="1000" dirty="0" smtClean="0">
                <a:latin typeface="Century Gothic" panose="020B0502020202020204" pitchFamily="34" charset="0"/>
              </a:rPr>
              <a:t>Grades are points-based, not weighted.   </a:t>
            </a:r>
            <a:endParaRPr lang="en-US" sz="1000" dirty="0">
              <a:latin typeface="Century Gothic" panose="020B0502020202020204" pitchFamily="34" charset="0"/>
            </a:endParaRPr>
          </a:p>
        </p:txBody>
      </p:sp>
      <p:sp>
        <p:nvSpPr>
          <p:cNvPr id="45" name="TextBox 44"/>
          <p:cNvSpPr txBox="1"/>
          <p:nvPr/>
        </p:nvSpPr>
        <p:spPr>
          <a:xfrm>
            <a:off x="3733552" y="6128774"/>
            <a:ext cx="2837238" cy="1754326"/>
          </a:xfrm>
          <a:prstGeom prst="rect">
            <a:avLst/>
          </a:prstGeom>
          <a:noFill/>
        </p:spPr>
        <p:txBody>
          <a:bodyPr wrap="square" rtlCol="0">
            <a:spAutoFit/>
          </a:bodyPr>
          <a:lstStyle/>
          <a:p>
            <a:pPr marL="171450" lvl="0" indent="-171450">
              <a:buFont typeface="Arial" panose="020B0604020202020204" pitchFamily="34" charset="0"/>
              <a:buChar char="•"/>
            </a:pPr>
            <a:r>
              <a:rPr lang="en-US" sz="1200" i="1" dirty="0">
                <a:latin typeface="Century Gothic" panose="020B0502020202020204" pitchFamily="34" charset="0"/>
              </a:rPr>
              <a:t>The Outsiders, The Devil’s Arithmetic, Touching Spirit Bear, </a:t>
            </a:r>
            <a:r>
              <a:rPr lang="en-US" sz="1200" dirty="0">
                <a:latin typeface="Century Gothic" panose="020B0502020202020204" pitchFamily="34" charset="0"/>
              </a:rPr>
              <a:t> various poetry, short stories, nonfiction, and linking texts.</a:t>
            </a:r>
          </a:p>
          <a:p>
            <a:pPr marL="171450" lvl="0" indent="-171450">
              <a:buFont typeface="Arial" panose="020B0604020202020204" pitchFamily="34" charset="0"/>
              <a:buChar char="•"/>
            </a:pPr>
            <a:r>
              <a:rPr lang="en-US" sz="1200" dirty="0">
                <a:latin typeface="Century Gothic" panose="020B0502020202020204" pitchFamily="34" charset="0"/>
              </a:rPr>
              <a:t>Essays will include: </a:t>
            </a:r>
            <a:r>
              <a:rPr lang="en-US" sz="1200" dirty="0" smtClean="0">
                <a:latin typeface="Century Gothic" panose="020B0502020202020204" pitchFamily="34" charset="0"/>
              </a:rPr>
              <a:t>argumentative, explanatory, and narrative essays along with writing </a:t>
            </a:r>
            <a:r>
              <a:rPr lang="en-US" sz="1200" dirty="0">
                <a:latin typeface="Century Gothic" panose="020B0502020202020204" pitchFamily="34" charset="0"/>
              </a:rPr>
              <a:t>from knowledge and experience.</a:t>
            </a:r>
          </a:p>
        </p:txBody>
      </p:sp>
    </p:spTree>
    <p:extLst>
      <p:ext uri="{BB962C8B-B14F-4D97-AF65-F5344CB8AC3E}">
        <p14:creationId xmlns:p14="http://schemas.microsoft.com/office/powerpoint/2010/main" val="148597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pic>
        <p:nvPicPr>
          <p:cNvPr id="4" name="Picture 3" descr="Slide10.jpg"/>
          <p:cNvPicPr>
            <a:picLocks noChangeAspect="1"/>
          </p:cNvPicPr>
          <p:nvPr/>
        </p:nvPicPr>
        <p:blipFill>
          <a:blip r:embed="rId2"/>
          <a:stretch>
            <a:fillRect/>
          </a:stretch>
        </p:blipFill>
        <p:spPr>
          <a:xfrm>
            <a:off x="-24637" y="0"/>
            <a:ext cx="6858000" cy="9144000"/>
          </a:xfrm>
          <a:prstGeom prst="rect">
            <a:avLst/>
          </a:prstGeom>
        </p:spPr>
      </p:pic>
      <p:sp>
        <p:nvSpPr>
          <p:cNvPr id="5" name="Rectangle 4"/>
          <p:cNvSpPr/>
          <p:nvPr/>
        </p:nvSpPr>
        <p:spPr>
          <a:xfrm>
            <a:off x="0" y="0"/>
            <a:ext cx="4352084" cy="553998"/>
          </a:xfrm>
          <a:prstGeom prst="rect">
            <a:avLst/>
          </a:prstGeom>
        </p:spPr>
        <p:txBody>
          <a:bodyPr wrap="square">
            <a:spAutoFit/>
          </a:bodyPr>
          <a:lstStyle/>
          <a:p>
            <a:r>
              <a:rPr lang="en-US" sz="3000" dirty="0" smtClean="0">
                <a:latin typeface="bromello"/>
                <a:cs typeface="bromello"/>
              </a:rPr>
              <a:t>food and drink policy</a:t>
            </a:r>
            <a:endParaRPr lang="en-US" sz="3000" dirty="0">
              <a:latin typeface="bromello"/>
              <a:cs typeface="bromello"/>
            </a:endParaRPr>
          </a:p>
        </p:txBody>
      </p:sp>
      <p:sp>
        <p:nvSpPr>
          <p:cNvPr id="6" name="Rectangle 5"/>
          <p:cNvSpPr/>
          <p:nvPr/>
        </p:nvSpPr>
        <p:spPr>
          <a:xfrm>
            <a:off x="0" y="553998"/>
            <a:ext cx="3221248" cy="1154162"/>
          </a:xfrm>
          <a:prstGeom prst="rect">
            <a:avLst/>
          </a:prstGeom>
        </p:spPr>
        <p:txBody>
          <a:bodyPr wrap="square">
            <a:spAutoFit/>
          </a:bodyPr>
          <a:lstStyle/>
          <a:p>
            <a:pPr algn="r"/>
            <a:r>
              <a:rPr lang="en-US" sz="1150" dirty="0" smtClean="0">
                <a:latin typeface="Century Gothic"/>
                <a:cs typeface="Century Gothic"/>
              </a:rPr>
              <a:t>In general, food and drinks are allowed in my class. This is contingent on it not becoming a distraction in class, and as long as students can handle the responsibility. This policy is subject to change at my discretion, and at any time.  </a:t>
            </a:r>
            <a:endParaRPr lang="en-US" sz="1200" dirty="0">
              <a:latin typeface="Century Gothic"/>
              <a:cs typeface="Century Gothic"/>
            </a:endParaRPr>
          </a:p>
        </p:txBody>
      </p:sp>
      <p:sp>
        <p:nvSpPr>
          <p:cNvPr id="7" name="Rectangle 6"/>
          <p:cNvSpPr/>
          <p:nvPr/>
        </p:nvSpPr>
        <p:spPr>
          <a:xfrm>
            <a:off x="3429000" y="553998"/>
            <a:ext cx="3429000" cy="4685898"/>
          </a:xfrm>
          <a:prstGeom prst="rect">
            <a:avLst/>
          </a:prstGeom>
        </p:spPr>
        <p:txBody>
          <a:bodyPr wrap="square">
            <a:spAutoFit/>
          </a:bodyPr>
          <a:lstStyle/>
          <a:p>
            <a:r>
              <a:rPr lang="en-US" sz="1200" dirty="0" smtClean="0">
                <a:latin typeface="Century Gothic"/>
                <a:cs typeface="Century Gothic"/>
              </a:rPr>
              <a:t>Please check grades regularly and feel free to ask me any questions that you might have about a particular grade. This should be done before or after school or via email, not in the middle of instructional time.</a:t>
            </a:r>
          </a:p>
          <a:p>
            <a:endParaRPr lang="en-US" sz="1200" dirty="0" smtClean="0">
              <a:latin typeface="Century Gothic"/>
              <a:cs typeface="Century Gothic"/>
            </a:endParaRPr>
          </a:p>
          <a:p>
            <a:r>
              <a:rPr lang="en-US" sz="1200" dirty="0" smtClean="0">
                <a:latin typeface="Century Gothic"/>
                <a:cs typeface="Century Gothic"/>
              </a:rPr>
              <a:t>If you are absent, you are responsible for completing your make-up work (one day for make-up for each day absent).</a:t>
            </a:r>
          </a:p>
          <a:p>
            <a:endParaRPr lang="en-US" sz="1200" dirty="0" smtClean="0">
              <a:latin typeface="Century Gothic"/>
              <a:cs typeface="Century Gothic"/>
            </a:endParaRPr>
          </a:p>
          <a:p>
            <a:r>
              <a:rPr lang="en-US" sz="1200" dirty="0" smtClean="0">
                <a:latin typeface="Century Gothic"/>
                <a:cs typeface="Century Gothic"/>
              </a:rPr>
              <a:t>All make-up work and an explanation of work will be placed in your class’s absent binder. It is your responsibility ask a classmate for help on making up any interactive notebook assignments and to obtain notes missed. </a:t>
            </a:r>
          </a:p>
          <a:p>
            <a:r>
              <a:rPr lang="en-US" sz="1200" dirty="0" smtClean="0">
                <a:latin typeface="Century Gothic"/>
                <a:cs typeface="Century Gothic"/>
              </a:rPr>
              <a:t> </a:t>
            </a:r>
          </a:p>
          <a:p>
            <a:r>
              <a:rPr lang="en-US" sz="1200" dirty="0" smtClean="0">
                <a:latin typeface="Century Gothic" panose="020B0502020202020204" pitchFamily="34" charset="0"/>
              </a:rPr>
              <a:t>Projects</a:t>
            </a:r>
            <a:r>
              <a:rPr lang="en-US" sz="1200" dirty="0">
                <a:latin typeface="Century Gothic" panose="020B0502020202020204" pitchFamily="34" charset="0"/>
              </a:rPr>
              <a:t>, tests, quizzes, and essays that have been assigned with advance notification are due on the assigned due date, regardless of absences prior to that due date. </a:t>
            </a:r>
            <a:endParaRPr lang="en-US" sz="1200" dirty="0" smtClean="0">
              <a:latin typeface="Century Gothic" panose="020B0502020202020204" pitchFamily="34" charset="0"/>
              <a:cs typeface="Century Gothic"/>
            </a:endParaRPr>
          </a:p>
          <a:p>
            <a:endParaRPr lang="en-US" sz="1150" dirty="0" smtClean="0">
              <a:latin typeface="Century Gothic"/>
              <a:cs typeface="Century Gothic"/>
            </a:endParaRPr>
          </a:p>
          <a:p>
            <a:r>
              <a:rPr lang="en-US" sz="1150" dirty="0" smtClean="0">
                <a:latin typeface="Century Gothic"/>
                <a:cs typeface="Century Gothic"/>
              </a:rPr>
              <a:t>. </a:t>
            </a:r>
          </a:p>
          <a:p>
            <a:endParaRPr lang="en-US" sz="1150" dirty="0" smtClean="0">
              <a:latin typeface="Century Gothic"/>
              <a:cs typeface="Century Gothic"/>
            </a:endParaRPr>
          </a:p>
        </p:txBody>
      </p:sp>
      <p:sp>
        <p:nvSpPr>
          <p:cNvPr id="8" name="Rectangle 7"/>
          <p:cNvSpPr/>
          <p:nvPr/>
        </p:nvSpPr>
        <p:spPr>
          <a:xfrm>
            <a:off x="3290500" y="0"/>
            <a:ext cx="4352084" cy="523220"/>
          </a:xfrm>
          <a:prstGeom prst="rect">
            <a:avLst/>
          </a:prstGeom>
        </p:spPr>
        <p:txBody>
          <a:bodyPr wrap="square">
            <a:spAutoFit/>
          </a:bodyPr>
          <a:lstStyle/>
          <a:p>
            <a:r>
              <a:rPr lang="en-US" sz="2800" dirty="0" smtClean="0">
                <a:latin typeface="bromello"/>
                <a:cs typeface="bromello"/>
              </a:rPr>
              <a:t>policy for absences &amp; grades</a:t>
            </a:r>
            <a:endParaRPr lang="en-US" sz="2800" dirty="0">
              <a:latin typeface="bromello"/>
              <a:cs typeface="bromello"/>
            </a:endParaRPr>
          </a:p>
        </p:txBody>
      </p:sp>
      <p:sp>
        <p:nvSpPr>
          <p:cNvPr id="9" name="Rectangle 8"/>
          <p:cNvSpPr/>
          <p:nvPr/>
        </p:nvSpPr>
        <p:spPr>
          <a:xfrm>
            <a:off x="1639140" y="1846659"/>
            <a:ext cx="1651360" cy="707886"/>
          </a:xfrm>
          <a:prstGeom prst="rect">
            <a:avLst/>
          </a:prstGeom>
        </p:spPr>
        <p:txBody>
          <a:bodyPr wrap="square">
            <a:spAutoFit/>
          </a:bodyPr>
          <a:lstStyle/>
          <a:p>
            <a:r>
              <a:rPr lang="en-US" sz="2000" dirty="0" smtClean="0">
                <a:latin typeface="bromello"/>
                <a:cs typeface="bromello"/>
              </a:rPr>
              <a:t>Homework Non-negotiables</a:t>
            </a:r>
            <a:endParaRPr lang="en-US" sz="2000" dirty="0">
              <a:latin typeface="bromello"/>
              <a:cs typeface="bromello"/>
            </a:endParaRPr>
          </a:p>
        </p:txBody>
      </p:sp>
      <p:sp>
        <p:nvSpPr>
          <p:cNvPr id="10" name="Rectangle 9"/>
          <p:cNvSpPr/>
          <p:nvPr/>
        </p:nvSpPr>
        <p:spPr>
          <a:xfrm>
            <a:off x="128624" y="3344022"/>
            <a:ext cx="3102495" cy="1384995"/>
          </a:xfrm>
          <a:prstGeom prst="rect">
            <a:avLst/>
          </a:prstGeom>
        </p:spPr>
        <p:txBody>
          <a:bodyPr wrap="square">
            <a:spAutoFit/>
          </a:bodyPr>
          <a:lstStyle/>
          <a:p>
            <a:pPr marL="171450" lvl="0" indent="-171450">
              <a:buFont typeface="Arial" panose="020B0604020202020204" pitchFamily="34" charset="0"/>
              <a:buChar char="•"/>
            </a:pPr>
            <a:r>
              <a:rPr lang="en-US" sz="1200" dirty="0">
                <a:latin typeface="Century Gothic" panose="020B0502020202020204" pitchFamily="34" charset="0"/>
              </a:rPr>
              <a:t>All sentences must be complete.</a:t>
            </a:r>
          </a:p>
          <a:p>
            <a:pPr marL="171450" lvl="0" indent="-171450">
              <a:buFont typeface="Arial" panose="020B0604020202020204" pitchFamily="34" charset="0"/>
              <a:buChar char="•"/>
            </a:pPr>
            <a:r>
              <a:rPr lang="en-US" sz="1200" dirty="0">
                <a:latin typeface="Century Gothic" panose="020B0502020202020204" pitchFamily="34" charset="0"/>
              </a:rPr>
              <a:t>Restate all questions in answers.</a:t>
            </a:r>
          </a:p>
          <a:p>
            <a:pPr marL="171450" lvl="0" indent="-171450">
              <a:buFont typeface="Arial" panose="020B0604020202020204" pitchFamily="34" charset="0"/>
              <a:buChar char="•"/>
            </a:pPr>
            <a:r>
              <a:rPr lang="en-US" sz="1200" dirty="0">
                <a:latin typeface="Century Gothic" panose="020B0502020202020204" pitchFamily="34" charset="0"/>
              </a:rPr>
              <a:t>Formal essays must be typed, using 12 point font and 1-inch margins.</a:t>
            </a:r>
          </a:p>
          <a:p>
            <a:pPr marL="171450" lvl="0" indent="-171450">
              <a:buFont typeface="Arial" panose="020B0604020202020204" pitchFamily="34" charset="0"/>
              <a:buChar char="•"/>
            </a:pPr>
            <a:r>
              <a:rPr lang="en-US" sz="1200" dirty="0">
                <a:latin typeface="Century Gothic" panose="020B0502020202020204" pitchFamily="34" charset="0"/>
              </a:rPr>
              <a:t>Paragraphs must include at least 5-7 sentences.</a:t>
            </a:r>
          </a:p>
          <a:p>
            <a:pPr algn="r"/>
            <a:endParaRPr lang="en-US" sz="1200" dirty="0" smtClean="0">
              <a:latin typeface="Century Gothic"/>
              <a:cs typeface="Century Gothic"/>
            </a:endParaRPr>
          </a:p>
        </p:txBody>
      </p:sp>
      <p:sp>
        <p:nvSpPr>
          <p:cNvPr id="11" name="Rectangle 10"/>
          <p:cNvSpPr/>
          <p:nvPr/>
        </p:nvSpPr>
        <p:spPr>
          <a:xfrm>
            <a:off x="-4" y="5050105"/>
            <a:ext cx="3359752" cy="615553"/>
          </a:xfrm>
          <a:prstGeom prst="rect">
            <a:avLst/>
          </a:prstGeom>
        </p:spPr>
        <p:txBody>
          <a:bodyPr wrap="square">
            <a:spAutoFit/>
          </a:bodyPr>
          <a:lstStyle/>
          <a:p>
            <a:r>
              <a:rPr lang="en-US" sz="3400" dirty="0" smtClean="0">
                <a:latin typeface="bromello"/>
                <a:cs typeface="bromello"/>
              </a:rPr>
              <a:t>homework</a:t>
            </a:r>
            <a:endParaRPr lang="en-US" sz="3400" dirty="0">
              <a:latin typeface="bromello"/>
              <a:cs typeface="bromello"/>
            </a:endParaRPr>
          </a:p>
        </p:txBody>
      </p:sp>
      <p:sp>
        <p:nvSpPr>
          <p:cNvPr id="12" name="Rectangle 11"/>
          <p:cNvSpPr/>
          <p:nvPr/>
        </p:nvSpPr>
        <p:spPr>
          <a:xfrm>
            <a:off x="0" y="5665658"/>
            <a:ext cx="3221248" cy="3023905"/>
          </a:xfrm>
          <a:prstGeom prst="rect">
            <a:avLst/>
          </a:prstGeom>
        </p:spPr>
        <p:txBody>
          <a:bodyPr wrap="square">
            <a:spAutoFit/>
          </a:bodyPr>
          <a:lstStyle/>
          <a:p>
            <a:r>
              <a:rPr lang="en-US" sz="1150" dirty="0" smtClean="0">
                <a:latin typeface="Century Gothic" panose="020B0502020202020204" pitchFamily="34" charset="0"/>
                <a:cs typeface="Century Gothic"/>
              </a:rPr>
              <a:t>The amount of homework I assign varies.</a:t>
            </a:r>
            <a:r>
              <a:rPr lang="en-US" sz="1200" dirty="0">
                <a:latin typeface="Century Gothic" panose="020B0502020202020204" pitchFamily="34" charset="0"/>
              </a:rPr>
              <a:t> </a:t>
            </a:r>
            <a:r>
              <a:rPr lang="en-US" sz="1200" dirty="0" smtClean="0">
                <a:latin typeface="Century Gothic" panose="020B0502020202020204" pitchFamily="34" charset="0"/>
              </a:rPr>
              <a:t>Homework </a:t>
            </a:r>
            <a:r>
              <a:rPr lang="en-US" sz="1200" dirty="0">
                <a:latin typeface="Century Gothic" panose="020B0502020202020204" pitchFamily="34" charset="0"/>
              </a:rPr>
              <a:t>is due the following day, unless otherwise specified.  Any homework turned in after I have collected it will be considered late and marked down accordingly.  </a:t>
            </a:r>
            <a:r>
              <a:rPr lang="en-US" sz="1200" b="1" dirty="0">
                <a:latin typeface="Century Gothic" panose="020B0502020202020204" pitchFamily="34" charset="0"/>
              </a:rPr>
              <a:t>Late homework will be marked down 20% for each day late.  </a:t>
            </a:r>
            <a:endParaRPr lang="en-US" sz="1200" b="1" dirty="0" smtClean="0">
              <a:latin typeface="Century Gothic" panose="020B0502020202020204" pitchFamily="34" charset="0"/>
            </a:endParaRPr>
          </a:p>
          <a:p>
            <a:endParaRPr lang="en-US" sz="1200" b="1" dirty="0">
              <a:latin typeface="Century Gothic" panose="020B0502020202020204" pitchFamily="34" charset="0"/>
            </a:endParaRPr>
          </a:p>
          <a:p>
            <a:r>
              <a:rPr lang="en-US" sz="1200" dirty="0" smtClean="0">
                <a:latin typeface="Century Gothic" panose="020B0502020202020204" pitchFamily="34" charset="0"/>
              </a:rPr>
              <a:t>Students </a:t>
            </a:r>
            <a:r>
              <a:rPr lang="en-US" sz="1200" dirty="0">
                <a:latin typeface="Century Gothic" panose="020B0502020202020204" pitchFamily="34" charset="0"/>
              </a:rPr>
              <a:t>may complete a late-work request form in advance once per quarter.  If approved, the student will receive full credit for the </a:t>
            </a:r>
            <a:r>
              <a:rPr lang="en-US" sz="1200" dirty="0" smtClean="0">
                <a:latin typeface="Century Gothic" panose="020B0502020202020204" pitchFamily="34" charset="0"/>
              </a:rPr>
              <a:t>assignment.      </a:t>
            </a:r>
            <a:r>
              <a:rPr lang="en-US" sz="1200" dirty="0"/>
              <a:t> </a:t>
            </a:r>
          </a:p>
          <a:p>
            <a:endParaRPr lang="en-US" sz="1150" dirty="0" smtClean="0">
              <a:latin typeface="Century Gothic"/>
              <a:cs typeface="Century Gothic"/>
            </a:endParaRPr>
          </a:p>
          <a:p>
            <a:endParaRPr lang="en-US" sz="1150" dirty="0" smtClean="0">
              <a:latin typeface="Century Gothic"/>
              <a:cs typeface="Century Gothic"/>
            </a:endParaRPr>
          </a:p>
          <a:p>
            <a:endParaRPr lang="en-US" sz="1150" dirty="0" smtClean="0">
              <a:latin typeface="Century Gothic"/>
              <a:cs typeface="Century Gothic"/>
            </a:endParaRPr>
          </a:p>
        </p:txBody>
      </p:sp>
      <p:sp>
        <p:nvSpPr>
          <p:cNvPr id="13" name="Rectangle 12"/>
          <p:cNvSpPr/>
          <p:nvPr/>
        </p:nvSpPr>
        <p:spPr>
          <a:xfrm>
            <a:off x="4533840" y="5789483"/>
            <a:ext cx="2324160" cy="1554272"/>
          </a:xfrm>
          <a:prstGeom prst="rect">
            <a:avLst/>
          </a:prstGeom>
        </p:spPr>
        <p:txBody>
          <a:bodyPr wrap="square">
            <a:spAutoFit/>
          </a:bodyPr>
          <a:lstStyle/>
          <a:p>
            <a:r>
              <a:rPr lang="en-US" sz="1200" dirty="0" smtClean="0">
                <a:latin typeface="Century Gothic"/>
                <a:cs typeface="Century Gothic"/>
              </a:rPr>
              <a:t>Electronic devices should be kept in students’ lockers. Devices should not be in class at any time. </a:t>
            </a:r>
          </a:p>
          <a:p>
            <a:endParaRPr lang="en-US" sz="1200" dirty="0" smtClean="0">
              <a:latin typeface="Century Gothic"/>
              <a:cs typeface="Century Gothic"/>
            </a:endParaRPr>
          </a:p>
          <a:p>
            <a:r>
              <a:rPr lang="en-US" sz="1200" dirty="0" smtClean="0">
                <a:latin typeface="Century Gothic"/>
                <a:cs typeface="Century Gothic"/>
              </a:rPr>
              <a:t>This is a school-wide policy .</a:t>
            </a:r>
          </a:p>
          <a:p>
            <a:endParaRPr lang="en-US" sz="1150" dirty="0" smtClean="0">
              <a:latin typeface="Century Gothic"/>
              <a:cs typeface="Century Gothic"/>
            </a:endParaRPr>
          </a:p>
          <a:p>
            <a:endParaRPr lang="en-US" sz="1150" dirty="0" smtClean="0">
              <a:latin typeface="Century Gothic"/>
              <a:cs typeface="Century Gothic"/>
            </a:endParaRPr>
          </a:p>
        </p:txBody>
      </p:sp>
      <p:sp>
        <p:nvSpPr>
          <p:cNvPr id="14" name="Rectangle 13"/>
          <p:cNvSpPr/>
          <p:nvPr/>
        </p:nvSpPr>
        <p:spPr>
          <a:xfrm>
            <a:off x="4440867" y="7621003"/>
            <a:ext cx="2347881" cy="1446550"/>
          </a:xfrm>
          <a:prstGeom prst="rect">
            <a:avLst/>
          </a:prstGeom>
        </p:spPr>
        <p:txBody>
          <a:bodyPr wrap="square">
            <a:spAutoFit/>
          </a:bodyPr>
          <a:lstStyle/>
          <a:p>
            <a:r>
              <a:rPr lang="en-US" sz="1100" dirty="0" smtClean="0">
                <a:latin typeface="Century Gothic" panose="020B0502020202020204" pitchFamily="34" charset="0"/>
              </a:rPr>
              <a:t>Anyone </a:t>
            </a:r>
            <a:r>
              <a:rPr lang="en-US" sz="1100" dirty="0">
                <a:latin typeface="Century Gothic" panose="020B0502020202020204" pitchFamily="34" charset="0"/>
              </a:rPr>
              <a:t>caught cheating on an assignment will automatically receive a zero. This includes copying homework or class work, copying and pasting from the internet, or using other people’s words as your own. </a:t>
            </a:r>
          </a:p>
          <a:p>
            <a:r>
              <a:rPr lang="en-US" sz="1100" dirty="0" smtClean="0">
                <a:latin typeface="Century Gothic"/>
                <a:cs typeface="Century Gothic"/>
              </a:rPr>
              <a:t> </a:t>
            </a:r>
            <a:endParaRPr lang="en-US" sz="1100" dirty="0"/>
          </a:p>
        </p:txBody>
      </p:sp>
      <p:sp>
        <p:nvSpPr>
          <p:cNvPr id="15" name="Rectangle 14"/>
          <p:cNvSpPr/>
          <p:nvPr/>
        </p:nvSpPr>
        <p:spPr>
          <a:xfrm>
            <a:off x="3221248" y="5111660"/>
            <a:ext cx="3567500" cy="523220"/>
          </a:xfrm>
          <a:prstGeom prst="rect">
            <a:avLst/>
          </a:prstGeom>
        </p:spPr>
        <p:txBody>
          <a:bodyPr wrap="square">
            <a:spAutoFit/>
          </a:bodyPr>
          <a:lstStyle/>
          <a:p>
            <a:pPr algn="r"/>
            <a:r>
              <a:rPr lang="en-US" sz="2800" dirty="0" smtClean="0">
                <a:latin typeface="bromello"/>
                <a:cs typeface="bromello"/>
              </a:rPr>
              <a:t>electronic  devices</a:t>
            </a:r>
            <a:endParaRPr lang="en-US" sz="2800" dirty="0">
              <a:latin typeface="bromello"/>
              <a:cs typeface="bromello"/>
            </a:endParaRPr>
          </a:p>
        </p:txBody>
      </p:sp>
      <p:sp>
        <p:nvSpPr>
          <p:cNvPr id="16" name="TextBox 15"/>
          <p:cNvSpPr txBox="1"/>
          <p:nvPr/>
        </p:nvSpPr>
        <p:spPr>
          <a:xfrm>
            <a:off x="1104406" y="8020188"/>
            <a:ext cx="1900052" cy="461665"/>
          </a:xfrm>
          <a:prstGeom prst="rect">
            <a:avLst/>
          </a:prstGeom>
          <a:noFill/>
        </p:spPr>
        <p:txBody>
          <a:bodyPr wrap="square" rtlCol="0">
            <a:spAutoFit/>
          </a:bodyPr>
          <a:lstStyle/>
          <a:p>
            <a:r>
              <a:rPr lang="en-US" sz="1200" dirty="0" smtClean="0">
                <a:latin typeface="Century Gothic" panose="020B0502020202020204" pitchFamily="34" charset="0"/>
              </a:rPr>
              <a:t>This form </a:t>
            </a:r>
            <a:r>
              <a:rPr lang="en-US" sz="1200" dirty="0">
                <a:latin typeface="Century Gothic" panose="020B0502020202020204" pitchFamily="34" charset="0"/>
              </a:rPr>
              <a:t>is available on my website.</a:t>
            </a:r>
          </a:p>
        </p:txBody>
      </p:sp>
      <p:sp>
        <p:nvSpPr>
          <p:cNvPr id="17" name="TextBox 16"/>
          <p:cNvSpPr txBox="1"/>
          <p:nvPr/>
        </p:nvSpPr>
        <p:spPr>
          <a:xfrm rot="16200000">
            <a:off x="3359586" y="7897077"/>
            <a:ext cx="1285929" cy="707886"/>
          </a:xfrm>
          <a:prstGeom prst="rect">
            <a:avLst/>
          </a:prstGeom>
          <a:noFill/>
        </p:spPr>
        <p:txBody>
          <a:bodyPr wrap="none" rtlCol="0">
            <a:spAutoFit/>
          </a:bodyPr>
          <a:lstStyle/>
          <a:p>
            <a:r>
              <a:rPr lang="en-US" sz="2000" dirty="0" smtClean="0">
                <a:latin typeface="bromello" panose="03060900000000020004" pitchFamily="66" charset="0"/>
              </a:rPr>
              <a:t>Plagiarism </a:t>
            </a:r>
          </a:p>
          <a:p>
            <a:r>
              <a:rPr lang="en-US" sz="2000" dirty="0" smtClean="0">
                <a:latin typeface="bromello" panose="03060900000000020004" pitchFamily="66" charset="0"/>
              </a:rPr>
              <a:t>and cheating</a:t>
            </a:r>
            <a:endParaRPr lang="en-US" sz="2000" dirty="0">
              <a:latin typeface="bromello" panose="03060900000000020004" pitchFamily="66" charset="0"/>
            </a:endParaRPr>
          </a:p>
        </p:txBody>
      </p:sp>
      <p:sp>
        <p:nvSpPr>
          <p:cNvPr id="18" name="TextBox 17"/>
          <p:cNvSpPr txBox="1"/>
          <p:nvPr/>
        </p:nvSpPr>
        <p:spPr>
          <a:xfrm>
            <a:off x="3404362" y="7436337"/>
            <a:ext cx="3384385" cy="369332"/>
          </a:xfrm>
          <a:prstGeom prst="rect">
            <a:avLst/>
          </a:prstGeom>
          <a:noFill/>
        </p:spPr>
        <p:txBody>
          <a:bodyPr wrap="square" rtlCol="0">
            <a:spAutoFit/>
          </a:bodyPr>
          <a:lstStyle/>
          <a:p>
            <a:r>
              <a:rPr lang="en-US" dirty="0" smtClean="0">
                <a:solidFill>
                  <a:schemeClr val="bg1">
                    <a:lumMod val="65000"/>
                  </a:schemeClr>
                </a:solidFill>
              </a:rPr>
              <a:t>---------------------------------------------</a:t>
            </a:r>
            <a:endParaRPr lang="en-US" dirty="0"/>
          </a:p>
        </p:txBody>
      </p:sp>
    </p:spTree>
    <p:extLst>
      <p:ext uri="{BB962C8B-B14F-4D97-AF65-F5344CB8AC3E}">
        <p14:creationId xmlns:p14="http://schemas.microsoft.com/office/powerpoint/2010/main" val="2616350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381000"/>
            <a:ext cx="6172200" cy="8458200"/>
          </a:xfrm>
        </p:spPr>
        <p:txBody>
          <a:bodyPr>
            <a:normAutofit fontScale="47500" lnSpcReduction="20000"/>
          </a:bodyPr>
          <a:lstStyle/>
          <a:p>
            <a:pPr marL="0" indent="0" algn="ctr" fontAlgn="base">
              <a:buNone/>
            </a:pPr>
            <a:endParaRPr lang="en-US" sz="3300" dirty="0" smtClean="0">
              <a:latin typeface="bromello" panose="03060900000000020004" pitchFamily="66" charset="0"/>
            </a:endParaRPr>
          </a:p>
          <a:p>
            <a:pPr marL="0" indent="0" algn="ctr" fontAlgn="base">
              <a:buNone/>
            </a:pPr>
            <a:r>
              <a:rPr lang="en-US" sz="9600" dirty="0" smtClean="0">
                <a:latin typeface="bromello" panose="03060900000000020004" pitchFamily="66" charset="0"/>
              </a:rPr>
              <a:t>Expectations</a:t>
            </a:r>
          </a:p>
          <a:p>
            <a:pPr marL="514350" indent="-514350" fontAlgn="base">
              <a:buAutoNum type="arabicPeriod"/>
            </a:pPr>
            <a:endParaRPr lang="en-US" dirty="0" smtClean="0"/>
          </a:p>
          <a:p>
            <a:pPr marL="514350" indent="-514350" fontAlgn="base">
              <a:buAutoNum type="arabicPeriod"/>
            </a:pPr>
            <a:r>
              <a:rPr lang="en-US" sz="6700" dirty="0" smtClean="0"/>
              <a:t>Be </a:t>
            </a:r>
            <a:r>
              <a:rPr lang="en-US" sz="6700" dirty="0"/>
              <a:t>respectful. </a:t>
            </a:r>
            <a:r>
              <a:rPr lang="en-US" dirty="0"/>
              <a:t>  </a:t>
            </a:r>
            <a:r>
              <a:rPr lang="en-US" dirty="0">
                <a:latin typeface="Century Gothic" panose="020B0502020202020204" pitchFamily="34" charset="0"/>
              </a:rPr>
              <a:t>Treat everyone with proper consideration, regardless of whether he/she is in the classroom at the time. Use respectful language, in writing as well as in discussions. Show respect for your environment by keeping the classrooms clean and neat.</a:t>
            </a:r>
            <a:r>
              <a:rPr lang="en-US" dirty="0"/>
              <a:t>     </a:t>
            </a:r>
            <a:endParaRPr lang="en-US" dirty="0" smtClean="0"/>
          </a:p>
          <a:p>
            <a:pPr marL="514350" indent="-514350" fontAlgn="base">
              <a:buAutoNum type="arabicPeriod"/>
            </a:pPr>
            <a:endParaRPr lang="en-US" dirty="0"/>
          </a:p>
          <a:p>
            <a:pPr marL="514350" indent="-514350" fontAlgn="base">
              <a:buAutoNum type="arabicPeriod"/>
            </a:pPr>
            <a:r>
              <a:rPr lang="en-US" sz="6700" dirty="0"/>
              <a:t>Be responsible</a:t>
            </a:r>
            <a:r>
              <a:rPr lang="en-US" sz="5800" dirty="0">
                <a:latin typeface="Century Gothic" panose="020B0502020202020204" pitchFamily="34" charset="0"/>
              </a:rPr>
              <a:t>. </a:t>
            </a:r>
            <a:r>
              <a:rPr lang="en-US" dirty="0">
                <a:latin typeface="Century Gothic" panose="020B0502020202020204" pitchFamily="34" charset="0"/>
              </a:rPr>
              <a:t>Arrive at class on time and with all necessary materials. Complete assignments on time, ask questions when necessary, and stay aware of deadlines. Be prepared for the start of class each day. Do what is right, regardless of what everyone else in class is doing. </a:t>
            </a:r>
            <a:r>
              <a:rPr lang="en-US" dirty="0"/>
              <a:t>    </a:t>
            </a:r>
            <a:endParaRPr lang="en-US" dirty="0" smtClean="0"/>
          </a:p>
          <a:p>
            <a:pPr marL="514350" indent="-514350" fontAlgn="base">
              <a:buAutoNum type="arabicPeriod"/>
            </a:pPr>
            <a:endParaRPr lang="en-US" dirty="0"/>
          </a:p>
          <a:p>
            <a:pPr marL="514350" indent="-514350" fontAlgn="base">
              <a:buAutoNum type="arabicPeriod"/>
            </a:pPr>
            <a:r>
              <a:rPr lang="en-US" sz="6700" dirty="0"/>
              <a:t>Be </a:t>
            </a:r>
            <a:r>
              <a:rPr lang="en-US" sz="6700" dirty="0" smtClean="0"/>
              <a:t>appropriate. </a:t>
            </a:r>
            <a:r>
              <a:rPr lang="en-US" sz="2800" dirty="0">
                <a:latin typeface="Century Gothic" panose="020B0502020202020204" pitchFamily="34" charset="0"/>
              </a:rPr>
              <a:t>Conduct yourself as a mature, well-mannered young adult. Think before speaking, and make sure all contributions to the class dialogue should be meaningful and pertinent. Take care of personal business when the time is appropriate. Use your privileges wisely.  </a:t>
            </a:r>
            <a:r>
              <a:rPr lang="en-US" sz="2800" dirty="0"/>
              <a:t> </a:t>
            </a:r>
            <a:endParaRPr lang="en-US" sz="2800" dirty="0" smtClean="0"/>
          </a:p>
          <a:p>
            <a:pPr marL="514350" indent="-514350" fontAlgn="base">
              <a:buAutoNum type="arabicPeriod"/>
            </a:pPr>
            <a:endParaRPr lang="en-US" sz="2800" dirty="0"/>
          </a:p>
          <a:p>
            <a:pPr marL="514350" indent="-514350" fontAlgn="base">
              <a:buAutoNum type="arabicPeriod"/>
            </a:pPr>
            <a:r>
              <a:rPr lang="en-US" sz="6700" dirty="0"/>
              <a:t>Be involved. </a:t>
            </a:r>
            <a:r>
              <a:rPr lang="en-US" sz="2800" dirty="0">
                <a:latin typeface="Century Gothic" panose="020B0502020202020204" pitchFamily="34" charset="0"/>
              </a:rPr>
              <a:t>Participate to the fullest extent that you can. Stay awake. Take part in discussions. Ask  questions. Answer questions. Stay on task. Take notes. Keep your head up. Do your  homework. Use class time efficiently. Listen. Watch. </a:t>
            </a:r>
            <a:r>
              <a:rPr lang="en-US" sz="2800" dirty="0" smtClean="0">
                <a:latin typeface="Century Gothic" panose="020B0502020202020204" pitchFamily="34" charset="0"/>
              </a:rPr>
              <a:t>Participate</a:t>
            </a:r>
            <a:r>
              <a:rPr lang="en-US" sz="2800" dirty="0">
                <a:latin typeface="Century Gothic" panose="020B0502020202020204" pitchFamily="34" charset="0"/>
              </a:rPr>
              <a:t>. </a:t>
            </a:r>
            <a:r>
              <a:rPr lang="en-US" dirty="0">
                <a:latin typeface="Century Gothic" panose="020B0502020202020204" pitchFamily="34" charset="0"/>
              </a:rPr>
              <a:t>  </a:t>
            </a:r>
            <a:endParaRPr lang="en-US" dirty="0" smtClean="0">
              <a:latin typeface="Century Gothic" panose="020B0502020202020204" pitchFamily="34" charset="0"/>
            </a:endParaRPr>
          </a:p>
          <a:p>
            <a:pPr marL="514350" indent="-514350" fontAlgn="base">
              <a:buAutoNum type="arabicPeriod"/>
            </a:pPr>
            <a:endParaRPr lang="en-US" dirty="0">
              <a:latin typeface="Century Gothic" panose="020B0502020202020204" pitchFamily="34" charset="0"/>
            </a:endParaRPr>
          </a:p>
          <a:p>
            <a:pPr marL="514350" indent="-514350" fontAlgn="base">
              <a:buAutoNum type="arabicPeriod"/>
            </a:pPr>
            <a:r>
              <a:rPr lang="en-US" sz="6700" dirty="0"/>
              <a:t>Be honest</a:t>
            </a:r>
            <a:r>
              <a:rPr lang="en-US" dirty="0"/>
              <a:t>. </a:t>
            </a:r>
            <a:r>
              <a:rPr lang="en-US" sz="2800" dirty="0">
                <a:latin typeface="Century Gothic" panose="020B0502020202020204" pitchFamily="34" charset="0"/>
              </a:rPr>
              <a:t>Do your own work. Do not cheat, and do not plagiarize. Do not attempt to  sneak around the rules. Avoid inventing excuses to cover up for your  mistakes. Accept consequences for your mistakes, and learn from them.</a:t>
            </a:r>
          </a:p>
          <a:p>
            <a:pPr marL="0" indent="0">
              <a:buNone/>
            </a:pPr>
            <a:endParaRPr lang="en-US" sz="2800" dirty="0"/>
          </a:p>
          <a:p>
            <a:pPr marL="0" indent="0">
              <a:buNone/>
            </a:pPr>
            <a:endParaRPr lang="en-US" dirty="0"/>
          </a:p>
        </p:txBody>
      </p:sp>
    </p:spTree>
    <p:extLst>
      <p:ext uri="{BB962C8B-B14F-4D97-AF65-F5344CB8AC3E}">
        <p14:creationId xmlns:p14="http://schemas.microsoft.com/office/powerpoint/2010/main" val="34166680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531</Words>
  <Application>Microsoft Office PowerPoint</Application>
  <PresentationFormat>On-screen Show (4:3)</PresentationFormat>
  <Paragraphs>98</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Stacie 17</dc:creator>
  <cp:lastModifiedBy>Stacie 17</cp:lastModifiedBy>
  <cp:revision>4</cp:revision>
  <cp:lastPrinted>2017-08-29T23:48:12Z</cp:lastPrinted>
  <dcterms:created xsi:type="dcterms:W3CDTF">2017-08-29T23:22:10Z</dcterms:created>
  <dcterms:modified xsi:type="dcterms:W3CDTF">2017-08-29T23:53:02Z</dcterms:modified>
</cp:coreProperties>
</file>